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63" r:id="rId6"/>
    <p:sldId id="273" r:id="rId7"/>
    <p:sldId id="261" r:id="rId8"/>
    <p:sldId id="259" r:id="rId9"/>
    <p:sldId id="264" r:id="rId10"/>
    <p:sldId id="266" r:id="rId11"/>
    <p:sldId id="265" r:id="rId12"/>
    <p:sldId id="277" r:id="rId13"/>
    <p:sldId id="276" r:id="rId14"/>
    <p:sldId id="260" r:id="rId15"/>
    <p:sldId id="267" r:id="rId16"/>
    <p:sldId id="278" r:id="rId17"/>
    <p:sldId id="274" r:id="rId18"/>
    <p:sldId id="269"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DCF8"/>
    <a:srgbClr val="ADBCCE"/>
    <a:srgbClr val="EFFAFE"/>
    <a:srgbClr val="FFFFFF"/>
    <a:srgbClr val="002F67"/>
    <a:srgbClr val="318DC9"/>
    <a:srgbClr val="9BD2AB"/>
    <a:srgbClr val="00C656"/>
    <a:srgbClr val="EF4C2D"/>
    <a:srgbClr val="70A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19B7AD-B435-B08D-5DF3-B63BEC67F5E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06F2077-2B03-E639-2430-0A39FB589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6948EF6-1266-22E7-E0D0-40B47D42FE18}"/>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9A4FC1A1-91A1-DC95-613F-6A0045C017B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369BA8A-D45E-869A-1C01-24B7E1F76D7F}"/>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88826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3F0C42-8A2A-86C4-B964-AA383B42E2E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A69CF55-C95E-67EE-9DD6-4131A6AFFA7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C1B1B12-BB95-057E-AD52-170482965A7B}"/>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81E5AB52-E6C4-3470-B44B-456FE38FBA8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27BE63-278F-C82D-B762-71971E1A3A3D}"/>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7433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5170B00-44EB-7FF1-A123-BC6BC7B0004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1A445E5-77BF-7730-6C2B-94061308135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50B64B-43A6-898B-3520-AB80BD57A18D}"/>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37CC5F8B-1146-C0E5-4798-8E71379B8D1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32D56A-B951-74FE-9A5B-C96AB1CDEB66}"/>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492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A6B6D-7027-BD7F-729A-F4CF422BE54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35DB982-693A-9C2D-1126-1B3A324B906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40D810-0F83-A663-E8B9-8D2305C6316F}"/>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D950F7F7-922F-0E20-C25C-E60856CA8F8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FB5DD7-F6FC-933C-3865-E185E0D5134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37276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AC992-1D15-6284-8403-794BC6A2FF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3E4547A-BA9E-E9E6-51B8-8A12B21531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60BEB3B-522E-8F2D-2F57-55CCB4E7EA51}"/>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BE37FFD0-4AF6-551B-964A-02A4F40ED2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5A27DB-9FD9-3656-27B2-3C4B7E86DF01}"/>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57676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9705E-EC85-E387-446D-B15E5A5055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C93EF05-BAA3-2028-CD8A-AEC5981E328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44C176E-6B56-C044-05B0-2B1885BF769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F60A677-0937-E0A2-EE86-04684B31EA5F}"/>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6" name="Marcador de pie de página 5">
            <a:extLst>
              <a:ext uri="{FF2B5EF4-FFF2-40B4-BE49-F238E27FC236}">
                <a16:creationId xmlns:a16="http://schemas.microsoft.com/office/drawing/2014/main" id="{77805410-E175-5717-7145-56B2CC306F0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3018533-92E7-237A-36A4-64986D990F54}"/>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389034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590A5-02EE-FCC9-3CD2-0BA626DB9A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A8EF2E6-C78E-2105-D315-AB3524748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B38C32-66E2-764D-531F-467269E56A8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B932106-EA05-E50C-4B9F-40AFF3DE9D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379CE29-91C2-DED8-A77D-3DD840B7BEC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EF140ED-2EF2-8D9C-CBA2-DE3C8755FAED}"/>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8" name="Marcador de pie de página 7">
            <a:extLst>
              <a:ext uri="{FF2B5EF4-FFF2-40B4-BE49-F238E27FC236}">
                <a16:creationId xmlns:a16="http://schemas.microsoft.com/office/drawing/2014/main" id="{7B80FFC8-5C66-122C-7CBB-40D0D2BF1A7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3EF70E9-5567-7C97-0764-35471263C293}"/>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418215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5889C5-6917-09EA-D271-03307221308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5443CFC-4BCB-A547-E5D1-944318464E8A}"/>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4" name="Marcador de pie de página 3">
            <a:extLst>
              <a:ext uri="{FF2B5EF4-FFF2-40B4-BE49-F238E27FC236}">
                <a16:creationId xmlns:a16="http://schemas.microsoft.com/office/drawing/2014/main" id="{5B666F8F-FC1A-8418-5458-3731D2FA24A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4B4559A-572D-C306-385F-7538BB7682C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373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77C554-0D5C-4F9F-E163-E5565600AEBA}"/>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3" name="Marcador de pie de página 2">
            <a:extLst>
              <a:ext uri="{FF2B5EF4-FFF2-40B4-BE49-F238E27FC236}">
                <a16:creationId xmlns:a16="http://schemas.microsoft.com/office/drawing/2014/main" id="{3787D74A-ED38-8C85-2676-85572E315BC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582F174-AFC9-1627-5EDA-0391074F6C88}"/>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17933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FBF2E-E398-03B9-43C8-6518EBEEC3A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4ED979-3925-3212-E18A-13EF40AB2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15E8BF-FAFE-3622-7AC8-F1CCF5785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BBAD716-A408-B098-4A14-79D7476EFA24}"/>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6" name="Marcador de pie de página 5">
            <a:extLst>
              <a:ext uri="{FF2B5EF4-FFF2-40B4-BE49-F238E27FC236}">
                <a16:creationId xmlns:a16="http://schemas.microsoft.com/office/drawing/2014/main" id="{BB9BB612-C95F-E5B0-EBF8-1E0110DB811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BF1AEE1-1DA3-992F-1227-472E231E34FA}"/>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2625167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ACFAA-D9E0-F96F-459D-8DF1A8AAE2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A8FBC49-8ACC-C8F6-85F4-3636C7287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AC04131-ED71-A7D2-835C-636E5EB18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AB0C989-4DB5-D0DD-EB56-B8F57E7C2FB7}"/>
              </a:ext>
            </a:extLst>
          </p:cNvPr>
          <p:cNvSpPr>
            <a:spLocks noGrp="1"/>
          </p:cNvSpPr>
          <p:nvPr>
            <p:ph type="dt" sz="half" idx="10"/>
          </p:nvPr>
        </p:nvSpPr>
        <p:spPr/>
        <p:txBody>
          <a:bodyPr/>
          <a:lstStyle/>
          <a:p>
            <a:fld id="{99C391B3-BF20-40F6-A18E-E53FF1297C63}" type="datetimeFigureOut">
              <a:rPr lang="es-ES" smtClean="0"/>
              <a:t>22/06/2023</a:t>
            </a:fld>
            <a:endParaRPr lang="es-ES"/>
          </a:p>
        </p:txBody>
      </p:sp>
      <p:sp>
        <p:nvSpPr>
          <p:cNvPr id="6" name="Marcador de pie de página 5">
            <a:extLst>
              <a:ext uri="{FF2B5EF4-FFF2-40B4-BE49-F238E27FC236}">
                <a16:creationId xmlns:a16="http://schemas.microsoft.com/office/drawing/2014/main" id="{16F50D4C-D568-8DF5-CE1C-F29A17796E9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EC50063-874D-4E8A-3E2C-2147E47ED6FB}"/>
              </a:ext>
            </a:extLst>
          </p:cNvPr>
          <p:cNvSpPr>
            <a:spLocks noGrp="1"/>
          </p:cNvSpPr>
          <p:nvPr>
            <p:ph type="sldNum" sz="quarter" idx="12"/>
          </p:nvPr>
        </p:nvSpPr>
        <p:spPr/>
        <p:txBody>
          <a:bodyPr/>
          <a:lstStyle/>
          <a:p>
            <a:fld id="{62720EB1-CF3B-43F7-A62A-A7870FF280DB}" type="slidenum">
              <a:rPr lang="es-ES" smtClean="0"/>
              <a:t>‹Nº›</a:t>
            </a:fld>
            <a:endParaRPr lang="es-ES"/>
          </a:p>
        </p:txBody>
      </p:sp>
    </p:spTree>
    <p:extLst>
      <p:ext uri="{BB962C8B-B14F-4D97-AF65-F5344CB8AC3E}">
        <p14:creationId xmlns:p14="http://schemas.microsoft.com/office/powerpoint/2010/main" val="161075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A09CE5E-3D57-05DE-EB15-651EEDE373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E72E33-1D19-4378-5B05-8109CDEC4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8129436-D75D-EE01-56F6-C17D74A0B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391B3-BF20-40F6-A18E-E53FF1297C63}" type="datetimeFigureOut">
              <a:rPr lang="es-ES" smtClean="0"/>
              <a:t>22/06/2023</a:t>
            </a:fld>
            <a:endParaRPr lang="es-ES"/>
          </a:p>
        </p:txBody>
      </p:sp>
      <p:sp>
        <p:nvSpPr>
          <p:cNvPr id="5" name="Marcador de pie de página 4">
            <a:extLst>
              <a:ext uri="{FF2B5EF4-FFF2-40B4-BE49-F238E27FC236}">
                <a16:creationId xmlns:a16="http://schemas.microsoft.com/office/drawing/2014/main" id="{386D806A-07FA-637C-38F3-B12B3981F4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0B826E9-0B66-792B-0204-8E251FF6AF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20EB1-CF3B-43F7-A62A-A7870FF280DB}" type="slidenum">
              <a:rPr lang="es-ES" smtClean="0"/>
              <a:t>‹Nº›</a:t>
            </a:fld>
            <a:endParaRPr lang="es-ES"/>
          </a:p>
        </p:txBody>
      </p:sp>
    </p:spTree>
    <p:extLst>
      <p:ext uri="{BB962C8B-B14F-4D97-AF65-F5344CB8AC3E}">
        <p14:creationId xmlns:p14="http://schemas.microsoft.com/office/powerpoint/2010/main" val="138933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hyperlink" Target="https://pytorch.org/tutorials/beginner/introyt/tensors_deeper_tutorial.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51.gif"/><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61B8440-7A7F-2305-D746-072B5219FEB5}"/>
              </a:ext>
            </a:extLst>
          </p:cNvPr>
          <p:cNvSpPr>
            <a:spLocks noGrp="1"/>
          </p:cNvSpPr>
          <p:nvPr>
            <p:ph type="ctrTitle"/>
          </p:nvPr>
        </p:nvSpPr>
        <p:spPr>
          <a:xfrm>
            <a:off x="853108" y="1941496"/>
            <a:ext cx="10485783" cy="1590420"/>
          </a:xfrm>
        </p:spPr>
        <p:txBody>
          <a:bodyPr>
            <a:normAutofit/>
          </a:bodyPr>
          <a:lstStyle/>
          <a:p>
            <a:r>
              <a:rPr lang="es-ES" sz="7200" b="1" dirty="0"/>
              <a:t>Deep </a:t>
            </a:r>
            <a:r>
              <a:rPr lang="es-ES" sz="7200" b="1" dirty="0" err="1"/>
              <a:t>Learning</a:t>
            </a:r>
            <a:r>
              <a:rPr lang="es-ES" sz="7200" b="1" dirty="0"/>
              <a:t> </a:t>
            </a:r>
            <a:r>
              <a:rPr lang="es-ES" sz="7200" b="1" dirty="0" err="1"/>
              <a:t>with</a:t>
            </a:r>
            <a:r>
              <a:rPr lang="es-ES" sz="7200" b="1" dirty="0"/>
              <a:t> </a:t>
            </a:r>
            <a:r>
              <a:rPr lang="es-ES" sz="7200" b="1" dirty="0" err="1"/>
              <a:t>PyTorch</a:t>
            </a:r>
            <a:endParaRPr lang="es-ES" sz="7200" b="1" dirty="0"/>
          </a:p>
        </p:txBody>
      </p:sp>
      <p:pic>
        <p:nvPicPr>
          <p:cNvPr id="5" name="Imagen 4" descr="Interfaz de usuario gráfica, Aplicación&#10;&#10;Descripción generada automáticamente">
            <a:extLst>
              <a:ext uri="{FF2B5EF4-FFF2-40B4-BE49-F238E27FC236}">
                <a16:creationId xmlns:a16="http://schemas.microsoft.com/office/drawing/2014/main" id="{266744F8-0F5E-0FFA-FD50-E5976FD74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5553" y="5000612"/>
            <a:ext cx="1406675" cy="1590421"/>
          </a:xfrm>
          <a:prstGeom prst="rect">
            <a:avLst/>
          </a:prstGeom>
        </p:spPr>
      </p:pic>
      <p:pic>
        <p:nvPicPr>
          <p:cNvPr id="6" name="Picture 2">
            <a:extLst>
              <a:ext uri="{FF2B5EF4-FFF2-40B4-BE49-F238E27FC236}">
                <a16:creationId xmlns:a16="http://schemas.microsoft.com/office/drawing/2014/main" id="{79DA14E8-D512-24A4-E93D-40A9DE07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536" y="5503126"/>
            <a:ext cx="2583813" cy="585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D2371CD-0071-79A4-4019-AC5FFCA7E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273" y="5466948"/>
            <a:ext cx="3271904" cy="6577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B6B1378C-07BA-749F-E9AA-D38522697A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644"/>
          <a:stretch/>
        </p:blipFill>
        <p:spPr bwMode="auto">
          <a:xfrm>
            <a:off x="0" y="5510434"/>
            <a:ext cx="4122914" cy="7943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5057689-38FD-9336-D759-2FCAE252C645}"/>
              </a:ext>
            </a:extLst>
          </p:cNvPr>
          <p:cNvSpPr txBox="1">
            <a:spLocks/>
          </p:cNvSpPr>
          <p:nvPr/>
        </p:nvSpPr>
        <p:spPr>
          <a:xfrm>
            <a:off x="2396869" y="3531916"/>
            <a:ext cx="7755758" cy="52337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Introduction to the basics</a:t>
            </a:r>
            <a:endParaRPr lang="es-ES" sz="4800" b="1" dirty="0"/>
          </a:p>
        </p:txBody>
      </p:sp>
      <p:sp>
        <p:nvSpPr>
          <p:cNvPr id="3" name="Rectangle 1">
            <a:extLst>
              <a:ext uri="{FF2B5EF4-FFF2-40B4-BE49-F238E27FC236}">
                <a16:creationId xmlns:a16="http://schemas.microsoft.com/office/drawing/2014/main" id="{046E2884-0C64-A459-3C76-C00413CBADC0}"/>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369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16" name="CuadroTexto 15">
            <a:extLst>
              <a:ext uri="{FF2B5EF4-FFF2-40B4-BE49-F238E27FC236}">
                <a16:creationId xmlns:a16="http://schemas.microsoft.com/office/drawing/2014/main" id="{96A4FC41-919F-95DE-7FB3-5878298136A3}"/>
              </a:ext>
            </a:extLst>
          </p:cNvPr>
          <p:cNvSpPr txBox="1"/>
          <p:nvPr/>
        </p:nvSpPr>
        <p:spPr>
          <a:xfrm>
            <a:off x="317240" y="1035781"/>
            <a:ext cx="5600044" cy="1631216"/>
          </a:xfrm>
          <a:prstGeom prst="rect">
            <a:avLst/>
          </a:prstGeom>
          <a:noFill/>
        </p:spPr>
        <p:txBody>
          <a:bodyPr wrap="square">
            <a:spAutoFit/>
          </a:bodyPr>
          <a:lstStyle/>
          <a:p>
            <a:pPr algn="just"/>
            <a:r>
              <a:rPr lang="en-US" sz="2000" dirty="0"/>
              <a:t>Tensors are fundamental data structures in </a:t>
            </a:r>
            <a:r>
              <a:rPr lang="en-US" sz="2000" dirty="0" err="1"/>
              <a:t>PyTorch</a:t>
            </a:r>
            <a:r>
              <a:rPr lang="en-US" sz="2000" dirty="0"/>
              <a:t> used for multi-dimensional array computations. </a:t>
            </a:r>
          </a:p>
          <a:p>
            <a:pPr algn="just"/>
            <a:endParaRPr lang="en-US" sz="2000" dirty="0"/>
          </a:p>
          <a:p>
            <a:pPr algn="just"/>
            <a:r>
              <a:rPr lang="en-US" sz="2000" dirty="0"/>
              <a:t>They are similar to NumPy arrays, but with additional GPU acceleration capabilities.</a:t>
            </a:r>
          </a:p>
        </p:txBody>
      </p:sp>
      <p:pic>
        <p:nvPicPr>
          <p:cNvPr id="18" name="Imagen 17">
            <a:extLst>
              <a:ext uri="{FF2B5EF4-FFF2-40B4-BE49-F238E27FC236}">
                <a16:creationId xmlns:a16="http://schemas.microsoft.com/office/drawing/2014/main" id="{B629D36D-9795-52F2-DEB0-4D14DA3D909F}"/>
              </a:ext>
            </a:extLst>
          </p:cNvPr>
          <p:cNvPicPr>
            <a:picLocks noChangeAspect="1"/>
          </p:cNvPicPr>
          <p:nvPr/>
        </p:nvPicPr>
        <p:blipFill>
          <a:blip r:embed="rId3"/>
          <a:stretch>
            <a:fillRect/>
          </a:stretch>
        </p:blipFill>
        <p:spPr>
          <a:xfrm>
            <a:off x="6991219" y="1851389"/>
            <a:ext cx="2423057" cy="535327"/>
          </a:xfrm>
          <a:prstGeom prst="rect">
            <a:avLst/>
          </a:prstGeom>
          <a:ln w="12700">
            <a:solidFill>
              <a:schemeClr val="tx1"/>
            </a:solidFill>
          </a:ln>
        </p:spPr>
      </p:pic>
      <p:pic>
        <p:nvPicPr>
          <p:cNvPr id="20" name="Imagen 19">
            <a:extLst>
              <a:ext uri="{FF2B5EF4-FFF2-40B4-BE49-F238E27FC236}">
                <a16:creationId xmlns:a16="http://schemas.microsoft.com/office/drawing/2014/main" id="{80991C34-6942-79C8-0A89-AD3E52EAE091}"/>
              </a:ext>
            </a:extLst>
          </p:cNvPr>
          <p:cNvPicPr>
            <a:picLocks noChangeAspect="1"/>
          </p:cNvPicPr>
          <p:nvPr/>
        </p:nvPicPr>
        <p:blipFill>
          <a:blip r:embed="rId4"/>
          <a:stretch>
            <a:fillRect/>
          </a:stretch>
        </p:blipFill>
        <p:spPr>
          <a:xfrm>
            <a:off x="9542621" y="1827000"/>
            <a:ext cx="2572139" cy="559716"/>
          </a:xfrm>
          <a:prstGeom prst="rect">
            <a:avLst/>
          </a:prstGeom>
          <a:ln w="12700">
            <a:solidFill>
              <a:schemeClr val="tx1"/>
            </a:solidFill>
          </a:ln>
        </p:spPr>
      </p:pic>
      <p:pic>
        <p:nvPicPr>
          <p:cNvPr id="22" name="Imagen 21">
            <a:extLst>
              <a:ext uri="{FF2B5EF4-FFF2-40B4-BE49-F238E27FC236}">
                <a16:creationId xmlns:a16="http://schemas.microsoft.com/office/drawing/2014/main" id="{129C2E75-4CCE-42D3-CFB9-CB2C65255BFA}"/>
              </a:ext>
            </a:extLst>
          </p:cNvPr>
          <p:cNvPicPr>
            <a:picLocks noChangeAspect="1"/>
          </p:cNvPicPr>
          <p:nvPr/>
        </p:nvPicPr>
        <p:blipFill rotWithShape="1">
          <a:blip r:embed="rId5"/>
          <a:srcRect t="6593" b="1"/>
          <a:stretch/>
        </p:blipFill>
        <p:spPr>
          <a:xfrm>
            <a:off x="6991219" y="3153085"/>
            <a:ext cx="2423057" cy="639627"/>
          </a:xfrm>
          <a:prstGeom prst="rect">
            <a:avLst/>
          </a:prstGeom>
          <a:ln w="12700">
            <a:solidFill>
              <a:schemeClr val="tx1"/>
            </a:solidFill>
          </a:ln>
        </p:spPr>
      </p:pic>
      <p:pic>
        <p:nvPicPr>
          <p:cNvPr id="29" name="Imagen 28">
            <a:extLst>
              <a:ext uri="{FF2B5EF4-FFF2-40B4-BE49-F238E27FC236}">
                <a16:creationId xmlns:a16="http://schemas.microsoft.com/office/drawing/2014/main" id="{4EB75907-B64C-0F07-2D51-2ED3A0D7D5C5}"/>
              </a:ext>
            </a:extLst>
          </p:cNvPr>
          <p:cNvPicPr>
            <a:picLocks noChangeAspect="1"/>
          </p:cNvPicPr>
          <p:nvPr/>
        </p:nvPicPr>
        <p:blipFill>
          <a:blip r:embed="rId6"/>
          <a:stretch>
            <a:fillRect/>
          </a:stretch>
        </p:blipFill>
        <p:spPr>
          <a:xfrm>
            <a:off x="9542620" y="3153085"/>
            <a:ext cx="2572139" cy="1295512"/>
          </a:xfrm>
          <a:prstGeom prst="rect">
            <a:avLst/>
          </a:prstGeom>
          <a:ln w="12700">
            <a:solidFill>
              <a:schemeClr val="tx1"/>
            </a:solidFill>
          </a:ln>
        </p:spPr>
      </p:pic>
      <p:pic>
        <p:nvPicPr>
          <p:cNvPr id="31" name="Imagen 30">
            <a:extLst>
              <a:ext uri="{FF2B5EF4-FFF2-40B4-BE49-F238E27FC236}">
                <a16:creationId xmlns:a16="http://schemas.microsoft.com/office/drawing/2014/main" id="{84B1E608-8D06-6EBA-4F39-C83098D01BAE}"/>
              </a:ext>
            </a:extLst>
          </p:cNvPr>
          <p:cNvPicPr>
            <a:picLocks noChangeAspect="1"/>
          </p:cNvPicPr>
          <p:nvPr/>
        </p:nvPicPr>
        <p:blipFill>
          <a:blip r:embed="rId7"/>
          <a:stretch>
            <a:fillRect/>
          </a:stretch>
        </p:blipFill>
        <p:spPr>
          <a:xfrm>
            <a:off x="6925905" y="4448597"/>
            <a:ext cx="2423057" cy="2234736"/>
          </a:xfrm>
          <a:prstGeom prst="rect">
            <a:avLst/>
          </a:prstGeom>
          <a:ln w="12700">
            <a:solidFill>
              <a:schemeClr val="tx1"/>
            </a:solidFill>
          </a:ln>
        </p:spPr>
      </p:pic>
      <p:pic>
        <p:nvPicPr>
          <p:cNvPr id="32" name="Imagen 31">
            <a:extLst>
              <a:ext uri="{FF2B5EF4-FFF2-40B4-BE49-F238E27FC236}">
                <a16:creationId xmlns:a16="http://schemas.microsoft.com/office/drawing/2014/main" id="{82DBA622-BD31-1040-D1C6-3C29080C559A}"/>
              </a:ext>
            </a:extLst>
          </p:cNvPr>
          <p:cNvPicPr>
            <a:picLocks noChangeAspect="1"/>
          </p:cNvPicPr>
          <p:nvPr/>
        </p:nvPicPr>
        <p:blipFill>
          <a:blip r:embed="rId8"/>
          <a:stretch>
            <a:fillRect/>
          </a:stretch>
        </p:blipFill>
        <p:spPr>
          <a:xfrm>
            <a:off x="-1" y="2835006"/>
            <a:ext cx="6606073" cy="3227183"/>
          </a:xfrm>
          <a:prstGeom prst="rect">
            <a:avLst/>
          </a:prstGeom>
        </p:spPr>
      </p:pic>
      <p:sp>
        <p:nvSpPr>
          <p:cNvPr id="34" name="CuadroTexto 33">
            <a:extLst>
              <a:ext uri="{FF2B5EF4-FFF2-40B4-BE49-F238E27FC236}">
                <a16:creationId xmlns:a16="http://schemas.microsoft.com/office/drawing/2014/main" id="{F042F01C-AB8F-84B8-A0CE-4DE2AA71DB7D}"/>
              </a:ext>
            </a:extLst>
          </p:cNvPr>
          <p:cNvSpPr txBox="1"/>
          <p:nvPr/>
        </p:nvSpPr>
        <p:spPr>
          <a:xfrm>
            <a:off x="7470138" y="978008"/>
            <a:ext cx="3888275" cy="400110"/>
          </a:xfrm>
          <a:prstGeom prst="rect">
            <a:avLst/>
          </a:prstGeom>
          <a:noFill/>
        </p:spPr>
        <p:txBody>
          <a:bodyPr wrap="square">
            <a:spAutoFit/>
          </a:bodyPr>
          <a:lstStyle/>
          <a:p>
            <a:pPr algn="just"/>
            <a:r>
              <a:rPr lang="en-US" sz="2000" b="1" dirty="0"/>
              <a:t>Examples of N-dimensional tensors</a:t>
            </a:r>
          </a:p>
        </p:txBody>
      </p:sp>
      <p:sp>
        <p:nvSpPr>
          <p:cNvPr id="35" name="CuadroTexto 34">
            <a:extLst>
              <a:ext uri="{FF2B5EF4-FFF2-40B4-BE49-F238E27FC236}">
                <a16:creationId xmlns:a16="http://schemas.microsoft.com/office/drawing/2014/main" id="{F65CE4B2-7E80-84C4-B885-C0DF7224E4E3}"/>
              </a:ext>
            </a:extLst>
          </p:cNvPr>
          <p:cNvSpPr txBox="1"/>
          <p:nvPr/>
        </p:nvSpPr>
        <p:spPr>
          <a:xfrm>
            <a:off x="7348319" y="1440053"/>
            <a:ext cx="1877059" cy="400110"/>
          </a:xfrm>
          <a:prstGeom prst="rect">
            <a:avLst/>
          </a:prstGeom>
          <a:noFill/>
        </p:spPr>
        <p:txBody>
          <a:bodyPr wrap="square">
            <a:spAutoFit/>
          </a:bodyPr>
          <a:lstStyle/>
          <a:p>
            <a:pPr algn="just"/>
            <a:r>
              <a:rPr lang="en-US" sz="2000" b="1" dirty="0">
                <a:solidFill>
                  <a:srgbClr val="00B050"/>
                </a:solidFill>
              </a:rPr>
              <a:t>0-dim (scalar)</a:t>
            </a:r>
          </a:p>
        </p:txBody>
      </p:sp>
      <p:sp>
        <p:nvSpPr>
          <p:cNvPr id="36" name="CuadroTexto 35">
            <a:extLst>
              <a:ext uri="{FF2B5EF4-FFF2-40B4-BE49-F238E27FC236}">
                <a16:creationId xmlns:a16="http://schemas.microsoft.com/office/drawing/2014/main" id="{3CC366D8-140B-717D-2F94-3424F4E094AA}"/>
              </a:ext>
            </a:extLst>
          </p:cNvPr>
          <p:cNvSpPr txBox="1"/>
          <p:nvPr/>
        </p:nvSpPr>
        <p:spPr>
          <a:xfrm>
            <a:off x="10123451" y="1405090"/>
            <a:ext cx="1969536" cy="400110"/>
          </a:xfrm>
          <a:prstGeom prst="rect">
            <a:avLst/>
          </a:prstGeom>
          <a:noFill/>
        </p:spPr>
        <p:txBody>
          <a:bodyPr wrap="square">
            <a:spAutoFit/>
          </a:bodyPr>
          <a:lstStyle/>
          <a:p>
            <a:pPr algn="just"/>
            <a:r>
              <a:rPr lang="en-US" sz="2000" b="1" dirty="0">
                <a:solidFill>
                  <a:srgbClr val="00B050"/>
                </a:solidFill>
              </a:rPr>
              <a:t>1-dim (vector)</a:t>
            </a:r>
          </a:p>
        </p:txBody>
      </p:sp>
      <p:sp>
        <p:nvSpPr>
          <p:cNvPr id="37" name="CuadroTexto 36">
            <a:extLst>
              <a:ext uri="{FF2B5EF4-FFF2-40B4-BE49-F238E27FC236}">
                <a16:creationId xmlns:a16="http://schemas.microsoft.com/office/drawing/2014/main" id="{E1AC0114-FFFA-71EC-C0DE-92C59CE19E3B}"/>
              </a:ext>
            </a:extLst>
          </p:cNvPr>
          <p:cNvSpPr txBox="1"/>
          <p:nvPr/>
        </p:nvSpPr>
        <p:spPr>
          <a:xfrm>
            <a:off x="7246072" y="2757476"/>
            <a:ext cx="1913350" cy="400110"/>
          </a:xfrm>
          <a:prstGeom prst="rect">
            <a:avLst/>
          </a:prstGeom>
          <a:noFill/>
        </p:spPr>
        <p:txBody>
          <a:bodyPr wrap="square">
            <a:spAutoFit/>
          </a:bodyPr>
          <a:lstStyle/>
          <a:p>
            <a:pPr algn="just"/>
            <a:r>
              <a:rPr lang="en-US" sz="2000" b="1" dirty="0">
                <a:solidFill>
                  <a:srgbClr val="00B050"/>
                </a:solidFill>
              </a:rPr>
              <a:t>2-dim (matrix)</a:t>
            </a:r>
          </a:p>
        </p:txBody>
      </p:sp>
      <p:sp>
        <p:nvSpPr>
          <p:cNvPr id="38" name="CuadroTexto 37">
            <a:extLst>
              <a:ext uri="{FF2B5EF4-FFF2-40B4-BE49-F238E27FC236}">
                <a16:creationId xmlns:a16="http://schemas.microsoft.com/office/drawing/2014/main" id="{6B932277-BF3C-0146-3E62-653F9784977C}"/>
              </a:ext>
            </a:extLst>
          </p:cNvPr>
          <p:cNvSpPr txBox="1"/>
          <p:nvPr/>
        </p:nvSpPr>
        <p:spPr>
          <a:xfrm>
            <a:off x="10462467" y="2693114"/>
            <a:ext cx="1020666" cy="400110"/>
          </a:xfrm>
          <a:prstGeom prst="rect">
            <a:avLst/>
          </a:prstGeom>
          <a:noFill/>
        </p:spPr>
        <p:txBody>
          <a:bodyPr wrap="square">
            <a:spAutoFit/>
          </a:bodyPr>
          <a:lstStyle/>
          <a:p>
            <a:pPr algn="just"/>
            <a:r>
              <a:rPr lang="en-US" sz="2000" b="1" dirty="0">
                <a:solidFill>
                  <a:srgbClr val="00B050"/>
                </a:solidFill>
              </a:rPr>
              <a:t>3-dim</a:t>
            </a:r>
          </a:p>
        </p:txBody>
      </p:sp>
      <p:sp>
        <p:nvSpPr>
          <p:cNvPr id="39" name="CuadroTexto 38">
            <a:extLst>
              <a:ext uri="{FF2B5EF4-FFF2-40B4-BE49-F238E27FC236}">
                <a16:creationId xmlns:a16="http://schemas.microsoft.com/office/drawing/2014/main" id="{A42ACD30-B6ED-DB5F-8AF6-C23892BFD46F}"/>
              </a:ext>
            </a:extLst>
          </p:cNvPr>
          <p:cNvSpPr txBox="1"/>
          <p:nvPr/>
        </p:nvSpPr>
        <p:spPr>
          <a:xfrm>
            <a:off x="7776515" y="4048487"/>
            <a:ext cx="1020666" cy="400110"/>
          </a:xfrm>
          <a:prstGeom prst="rect">
            <a:avLst/>
          </a:prstGeom>
          <a:noFill/>
        </p:spPr>
        <p:txBody>
          <a:bodyPr wrap="square">
            <a:spAutoFit/>
          </a:bodyPr>
          <a:lstStyle/>
          <a:p>
            <a:pPr algn="just"/>
            <a:r>
              <a:rPr lang="en-US" sz="2000" b="1" dirty="0">
                <a:solidFill>
                  <a:srgbClr val="00B050"/>
                </a:solidFill>
              </a:rPr>
              <a:t>4-dim</a:t>
            </a:r>
          </a:p>
        </p:txBody>
      </p:sp>
      <p:sp>
        <p:nvSpPr>
          <p:cNvPr id="40" name="CuadroTexto 39">
            <a:extLst>
              <a:ext uri="{FF2B5EF4-FFF2-40B4-BE49-F238E27FC236}">
                <a16:creationId xmlns:a16="http://schemas.microsoft.com/office/drawing/2014/main" id="{EC122DC2-486C-7FD6-0177-95930EBBAA01}"/>
              </a:ext>
            </a:extLst>
          </p:cNvPr>
          <p:cNvSpPr txBox="1"/>
          <p:nvPr/>
        </p:nvSpPr>
        <p:spPr>
          <a:xfrm>
            <a:off x="10570411" y="5308407"/>
            <a:ext cx="1020666" cy="646331"/>
          </a:xfrm>
          <a:prstGeom prst="rect">
            <a:avLst/>
          </a:prstGeom>
          <a:noFill/>
        </p:spPr>
        <p:txBody>
          <a:bodyPr wrap="square">
            <a:spAutoFit/>
          </a:bodyPr>
          <a:lstStyle/>
          <a:p>
            <a:pPr algn="just"/>
            <a:r>
              <a:rPr lang="en-US" sz="3600" b="1" dirty="0"/>
              <a:t>…</a:t>
            </a:r>
          </a:p>
        </p:txBody>
      </p:sp>
    </p:spTree>
    <p:extLst>
      <p:ext uri="{BB962C8B-B14F-4D97-AF65-F5344CB8AC3E}">
        <p14:creationId xmlns:p14="http://schemas.microsoft.com/office/powerpoint/2010/main" val="3809748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0BB08D0-1F42-4B76-6B56-52DC41ECDE51}"/>
              </a:ext>
            </a:extLst>
          </p:cNvPr>
          <p:cNvSpPr txBox="1"/>
          <p:nvPr/>
        </p:nvSpPr>
        <p:spPr>
          <a:xfrm>
            <a:off x="880842" y="841985"/>
            <a:ext cx="3327263" cy="400110"/>
          </a:xfrm>
          <a:prstGeom prst="rect">
            <a:avLst/>
          </a:prstGeom>
          <a:noFill/>
        </p:spPr>
        <p:txBody>
          <a:bodyPr wrap="square">
            <a:spAutoFit/>
          </a:bodyPr>
          <a:lstStyle/>
          <a:p>
            <a:pPr algn="just"/>
            <a:r>
              <a:rPr lang="en-US" sz="2000" b="1" dirty="0"/>
              <a:t>Tensor properties include:</a:t>
            </a:r>
            <a:endParaRPr lang="en-US" sz="2000" dirty="0"/>
          </a:p>
        </p:txBody>
      </p:sp>
      <p:graphicFrame>
        <p:nvGraphicFramePr>
          <p:cNvPr id="18" name="Tabla 18">
            <a:extLst>
              <a:ext uri="{FF2B5EF4-FFF2-40B4-BE49-F238E27FC236}">
                <a16:creationId xmlns:a16="http://schemas.microsoft.com/office/drawing/2014/main" id="{E6070854-D03B-86F5-C7A6-E0E18F9A4DBF}"/>
              </a:ext>
            </a:extLst>
          </p:cNvPr>
          <p:cNvGraphicFramePr>
            <a:graphicFrameLocks noGrp="1"/>
          </p:cNvGraphicFramePr>
          <p:nvPr>
            <p:extLst>
              <p:ext uri="{D42A27DB-BD31-4B8C-83A1-F6EECF244321}">
                <p14:modId xmlns:p14="http://schemas.microsoft.com/office/powerpoint/2010/main" val="113705137"/>
              </p:ext>
            </p:extLst>
          </p:nvPr>
        </p:nvGraphicFramePr>
        <p:xfrm>
          <a:off x="992474" y="1314037"/>
          <a:ext cx="10829412" cy="5370377"/>
        </p:xfrm>
        <a:graphic>
          <a:graphicData uri="http://schemas.openxmlformats.org/drawingml/2006/table">
            <a:tbl>
              <a:tblPr firstRow="1" bandRow="1">
                <a:tableStyleId>{5202B0CA-FC54-4496-8BCA-5EF66A818D29}</a:tableStyleId>
              </a:tblPr>
              <a:tblGrid>
                <a:gridCol w="2126396">
                  <a:extLst>
                    <a:ext uri="{9D8B030D-6E8A-4147-A177-3AD203B41FA5}">
                      <a16:colId xmlns:a16="http://schemas.microsoft.com/office/drawing/2014/main" val="2937929428"/>
                    </a:ext>
                  </a:extLst>
                </a:gridCol>
                <a:gridCol w="3302874">
                  <a:extLst>
                    <a:ext uri="{9D8B030D-6E8A-4147-A177-3AD203B41FA5}">
                      <a16:colId xmlns:a16="http://schemas.microsoft.com/office/drawing/2014/main" val="3322387428"/>
                    </a:ext>
                  </a:extLst>
                </a:gridCol>
                <a:gridCol w="2690118">
                  <a:extLst>
                    <a:ext uri="{9D8B030D-6E8A-4147-A177-3AD203B41FA5}">
                      <a16:colId xmlns:a16="http://schemas.microsoft.com/office/drawing/2014/main" val="3354064561"/>
                    </a:ext>
                  </a:extLst>
                </a:gridCol>
                <a:gridCol w="2710024">
                  <a:extLst>
                    <a:ext uri="{9D8B030D-6E8A-4147-A177-3AD203B41FA5}">
                      <a16:colId xmlns:a16="http://schemas.microsoft.com/office/drawing/2014/main" val="3691594716"/>
                    </a:ext>
                  </a:extLst>
                </a:gridCol>
              </a:tblGrid>
              <a:tr h="842999">
                <a:tc>
                  <a:txBody>
                    <a:bodyPr/>
                    <a:lstStyle/>
                    <a:p>
                      <a:pPr algn="ctr"/>
                      <a:r>
                        <a:rPr lang="en-US" sz="2000" b="1" dirty="0"/>
                        <a:t>Property</a:t>
                      </a:r>
                      <a:endParaRPr lang="es-ES" sz="24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Meaning</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Code</a:t>
                      </a:r>
                      <a:endParaRPr lang="es-ES" sz="20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algn="ctr"/>
                      <a:r>
                        <a:rPr lang="es-ES" sz="2000" dirty="0" err="1">
                          <a:solidFill>
                            <a:schemeClr val="bg1"/>
                          </a:solidFill>
                        </a:rPr>
                        <a:t>Results</a:t>
                      </a:r>
                      <a:r>
                        <a:rPr lang="es-ES" sz="2000" dirty="0">
                          <a:solidFill>
                            <a:schemeClr val="bg1"/>
                          </a:solidFill>
                        </a:rPr>
                        <a:t> </a:t>
                      </a:r>
                      <a:r>
                        <a:rPr lang="es-ES" sz="2000" dirty="0" err="1">
                          <a:solidFill>
                            <a:schemeClr val="bg1"/>
                          </a:solidFill>
                        </a:rPr>
                        <a:t>for</a:t>
                      </a:r>
                      <a:r>
                        <a:rPr lang="es-ES" sz="2000" dirty="0">
                          <a:solidFill>
                            <a:schemeClr val="bg1"/>
                          </a:solidFill>
                        </a:rPr>
                        <a:t> </a:t>
                      </a:r>
                      <a:r>
                        <a:rPr lang="es-ES" sz="2000" dirty="0" err="1">
                          <a:solidFill>
                            <a:schemeClr val="bg1"/>
                          </a:solidFill>
                        </a:rPr>
                        <a:t>the</a:t>
                      </a:r>
                      <a:r>
                        <a:rPr lang="es-ES" sz="2000" dirty="0">
                          <a:solidFill>
                            <a:schemeClr val="bg1"/>
                          </a:solidFill>
                        </a:rPr>
                        <a:t> tensor: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655812">
                <a:tc>
                  <a:txBody>
                    <a:bodyPr/>
                    <a:lstStyle/>
                    <a:p>
                      <a:pPr algn="ctr"/>
                      <a:r>
                        <a:rPr lang="en-US" sz="1800" b="1" dirty="0"/>
                        <a:t>Shape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n-US" sz="1600" b="0" u="none" strike="noStrike" kern="1200" baseline="0" dirty="0">
                          <a:solidFill>
                            <a:schemeClr val="dk1"/>
                          </a:solidFill>
                        </a:rPr>
                        <a:t>The length (number of elements) of each of the dimensions of a tensor. </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b="0" u="none" strike="noStrike" kern="1200" baseline="0" dirty="0" err="1">
                          <a:solidFill>
                            <a:schemeClr val="dk1"/>
                          </a:solidFill>
                        </a:rPr>
                        <a:t>tensor.shape</a:t>
                      </a:r>
                      <a:r>
                        <a:rPr lang="es-ES" sz="1800" b="0" u="none" strike="noStrike" kern="1200" baseline="0" dirty="0">
                          <a:solidFill>
                            <a:schemeClr val="dk1"/>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tensor.size</a:t>
                      </a:r>
                      <a:r>
                        <a:rPr lang="es-ES" sz="1800" b="0" u="none" strike="noStrike" kern="1200" baseline="0" dirty="0">
                          <a:solidFill>
                            <a:schemeClr val="dk1"/>
                          </a:solidFill>
                        </a:rPr>
                        <a:t>()  </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tc>
                  <a:txBody>
                    <a:bodyPr/>
                    <a:lstStyle/>
                    <a:p>
                      <a:pPr algn="ctr"/>
                      <a:r>
                        <a:rPr lang="es-ES" sz="1800" dirty="0" err="1"/>
                        <a:t>torch.Size</a:t>
                      </a:r>
                      <a:r>
                        <a:rPr lang="es-ES" sz="1800" dirty="0"/>
                        <a:t>([2, 3])</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alpha val="32000"/>
                      </a:srgbClr>
                    </a:solidFill>
                  </a:tcPr>
                </a:tc>
                <a:extLst>
                  <a:ext uri="{0D108BD9-81ED-4DB2-BD59-A6C34878D82A}">
                    <a16:rowId xmlns:a16="http://schemas.microsoft.com/office/drawing/2014/main" val="1228445863"/>
                  </a:ext>
                </a:extLst>
              </a:tr>
              <a:tr h="843187">
                <a:tc>
                  <a:txBody>
                    <a:bodyPr/>
                    <a:lstStyle/>
                    <a:p>
                      <a:pPr algn="ctr"/>
                      <a:r>
                        <a:rPr lang="es-ES" sz="1800" b="1" dirty="0">
                          <a:solidFill>
                            <a:schemeClr val="tx1"/>
                          </a:solidFill>
                        </a:rPr>
                        <a:t>Rank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n-US" sz="1600" b="0" u="none" strike="noStrike" kern="1200" baseline="0" dirty="0">
                          <a:solidFill>
                            <a:schemeClr val="dk1"/>
                          </a:solidFill>
                        </a:rPr>
                        <a:t>The total number of tensor dimensions. A scalar has rank 0, a vector has rank 1…</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tensor.ndim</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tc>
                  <a:txBody>
                    <a:bodyPr/>
                    <a:lstStyle/>
                    <a:p>
                      <a:pPr algn="ctr"/>
                      <a:r>
                        <a:rPr lang="es-ES" sz="1800" b="0" u="none" strike="noStrike" kern="1200" baseline="0" dirty="0">
                          <a:solidFill>
                            <a:schemeClr val="dk1"/>
                          </a:solidFill>
                        </a:rPr>
                        <a:t>2</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14000"/>
                      </a:srgbClr>
                    </a:solidFill>
                  </a:tcPr>
                </a:tc>
                <a:extLst>
                  <a:ext uri="{0D108BD9-81ED-4DB2-BD59-A6C34878D82A}">
                    <a16:rowId xmlns:a16="http://schemas.microsoft.com/office/drawing/2014/main" val="3616069304"/>
                  </a:ext>
                </a:extLst>
              </a:tr>
              <a:tr h="1093021">
                <a:tc>
                  <a:txBody>
                    <a:bodyPr/>
                    <a:lstStyle/>
                    <a:p>
                      <a:pPr algn="ctr"/>
                      <a:r>
                        <a:rPr lang="es-ES" sz="1800" b="1" kern="1200" dirty="0">
                          <a:solidFill>
                            <a:schemeClr val="dk1"/>
                          </a:solidFill>
                          <a:effectLst/>
                        </a:rPr>
                        <a:t>Data </a:t>
                      </a:r>
                      <a:r>
                        <a:rPr lang="es-ES" sz="1800" b="1" kern="1200" dirty="0" err="1">
                          <a:solidFill>
                            <a:schemeClr val="dk1"/>
                          </a:solidFill>
                          <a:effectLst/>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Tensors can have different data types, such as float, integer, or </a:t>
                      </a:r>
                      <a:r>
                        <a:rPr lang="en-US" sz="1600" dirty="0" err="1">
                          <a:solidFill>
                            <a:schemeClr val="tx1"/>
                          </a:solidFill>
                        </a:rPr>
                        <a:t>boolean</a:t>
                      </a:r>
                      <a:r>
                        <a:rPr lang="en-US" sz="1600" dirty="0">
                          <a:solidFill>
                            <a:schemeClr val="tx1"/>
                          </a:solidFill>
                        </a:rPr>
                        <a:t>, which determine the type of values they can hold.</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tensor.dtype</a:t>
                      </a:r>
                      <a:r>
                        <a:rPr lang="es-ES" sz="1800" b="0" u="none" strike="noStrike" kern="1200" baseline="0" dirty="0">
                          <a:solidFill>
                            <a:schemeClr val="dk1"/>
                          </a:solidFill>
                        </a:rPr>
                        <a:t> </a:t>
                      </a:r>
                      <a:endParaRPr lang="es-ES" sz="1800" b="0" i="0" u="none" strike="noStrike" kern="1200" baseline="0" dirty="0">
                        <a:solidFill>
                          <a:schemeClr val="dk1"/>
                        </a:solidFill>
                        <a:latin typeface="Consolas" panose="020B0609020204030204" pitchFamily="49"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torch.int64</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657718737"/>
                  </a:ext>
                </a:extLst>
              </a:tr>
              <a:tr h="842337">
                <a:tc>
                  <a:txBody>
                    <a:bodyPr/>
                    <a:lstStyle/>
                    <a:p>
                      <a:pPr algn="ctr"/>
                      <a:r>
                        <a:rPr lang="es-ES" sz="1800" b="1" kern="1200" dirty="0" err="1">
                          <a:solidFill>
                            <a:schemeClr val="dk1"/>
                          </a:solidFill>
                          <a:effectLst/>
                        </a:rPr>
                        <a:t>Device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n-US" sz="1600" dirty="0">
                          <a:solidFill>
                            <a:schemeClr val="tx1"/>
                          </a:solidFill>
                        </a:rPr>
                        <a:t>It indicates whether the tensor is stored in CPU or GPU memory</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0" u="none" strike="noStrike" kern="1200" baseline="0" dirty="0" err="1">
                          <a:solidFill>
                            <a:schemeClr val="dk1"/>
                          </a:solidFill>
                        </a:rPr>
                        <a:t>tensor.device</a:t>
                      </a:r>
                      <a:r>
                        <a:rPr lang="es-ES" sz="1800" b="0" u="none" strike="noStrike" kern="1200" baseline="0" dirty="0">
                          <a:solidFill>
                            <a:schemeClr val="dk1"/>
                          </a:solidFill>
                        </a:rPr>
                        <a:t> </a:t>
                      </a:r>
                      <a:endParaRPr lang="es-E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tc>
                  <a:txBody>
                    <a:bodyPr/>
                    <a:lstStyle/>
                    <a:p>
                      <a:pPr algn="ctr"/>
                      <a:r>
                        <a:rPr lang="es-ES" sz="1800" dirty="0" err="1"/>
                        <a:t>device</a:t>
                      </a:r>
                      <a:r>
                        <a:rPr lang="es-ES" sz="1800" dirty="0"/>
                        <a:t>(</a:t>
                      </a:r>
                      <a:r>
                        <a:rPr lang="es-ES" sz="1800" dirty="0" err="1"/>
                        <a:t>type</a:t>
                      </a:r>
                      <a:r>
                        <a:rPr lang="es-ES" sz="1800" dirty="0"/>
                        <a:t>='</a:t>
                      </a:r>
                      <a:r>
                        <a:rPr lang="es-ES" sz="1800" dirty="0" err="1"/>
                        <a:t>cpu</a:t>
                      </a:r>
                      <a:r>
                        <a:rPr lang="es-ES" sz="1800" dirty="0"/>
                        <a:t>')</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AFE"/>
                    </a:solidFill>
                  </a:tcPr>
                </a:tc>
                <a:extLst>
                  <a:ext uri="{0D108BD9-81ED-4DB2-BD59-A6C34878D82A}">
                    <a16:rowId xmlns:a16="http://schemas.microsoft.com/office/drawing/2014/main" val="1950859998"/>
                  </a:ext>
                </a:extLst>
              </a:tr>
              <a:tr h="1093021">
                <a:tc>
                  <a:txBody>
                    <a:bodyPr/>
                    <a:lstStyle/>
                    <a:p>
                      <a:pPr algn="ctr"/>
                      <a:r>
                        <a:rPr lang="es-ES" sz="1800" b="1" kern="1200" dirty="0" err="1">
                          <a:solidFill>
                            <a:schemeClr val="dk1"/>
                          </a:solidFill>
                          <a:effectLst/>
                        </a:rPr>
                        <a:t>Requires</a:t>
                      </a:r>
                      <a:r>
                        <a:rPr lang="es-ES" sz="1800" b="1" kern="1200" dirty="0">
                          <a:solidFill>
                            <a:schemeClr val="dk1"/>
                          </a:solidFill>
                          <a:effectLst/>
                        </a:rPr>
                        <a:t> </a:t>
                      </a:r>
                      <a:r>
                        <a:rPr lang="es-ES" sz="1800" b="1" kern="1200" dirty="0" err="1">
                          <a:solidFill>
                            <a:schemeClr val="dk1"/>
                          </a:solidFill>
                          <a:effectLst/>
                        </a:rPr>
                        <a:t>Grad</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n-US" sz="1600" dirty="0">
                          <a:solidFill>
                            <a:schemeClr val="tx1"/>
                          </a:solidFill>
                        </a:rPr>
                        <a:t>It specifies whether the tensor requires gradient calculations for automatic differentiation and backpropagation during training</a:t>
                      </a:r>
                      <a:endParaRPr lang="es-ES" sz="16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algn="ctr"/>
                      <a:r>
                        <a:rPr lang="es-ES" sz="1800" dirty="0">
                          <a:solidFill>
                            <a:schemeClr val="tx1"/>
                          </a:solidFill>
                        </a:rPr>
                        <a:t>tensor.</a:t>
                      </a:r>
                      <a:r>
                        <a:rPr lang="es-ES" sz="1800" b="0" kern="1200" dirty="0">
                          <a:solidFill>
                            <a:schemeClr val="dk1"/>
                          </a:solidFill>
                          <a:effectLst/>
                        </a:rPr>
                        <a:t> </a:t>
                      </a:r>
                      <a:r>
                        <a:rPr lang="es-ES" sz="1800" b="0" kern="1200" dirty="0" err="1">
                          <a:solidFill>
                            <a:schemeClr val="dk1"/>
                          </a:solidFill>
                          <a:effectLst/>
                        </a:rPr>
                        <a:t>requires_grad</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False</a:t>
                      </a:r>
                      <a:endParaRPr lang="es-ES" sz="1800"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BCCE"/>
                    </a:solidFill>
                  </a:tcPr>
                </a:tc>
                <a:extLst>
                  <a:ext uri="{0D108BD9-81ED-4DB2-BD59-A6C34878D82A}">
                    <a16:rowId xmlns:a16="http://schemas.microsoft.com/office/drawing/2014/main" val="3580169239"/>
                  </a:ext>
                </a:extLst>
              </a:tr>
            </a:tbl>
          </a:graphicData>
        </a:graphic>
      </p:graphicFrame>
      <p:sp>
        <p:nvSpPr>
          <p:cNvPr id="25" name="CuadroTexto 24">
            <a:extLst>
              <a:ext uri="{FF2B5EF4-FFF2-40B4-BE49-F238E27FC236}">
                <a16:creationId xmlns:a16="http://schemas.microsoft.com/office/drawing/2014/main" id="{8C039A8E-F766-C126-B6D4-67857A282EC2}"/>
              </a:ext>
            </a:extLst>
          </p:cNvPr>
          <p:cNvSpPr txBox="1"/>
          <p:nvPr/>
        </p:nvSpPr>
        <p:spPr>
          <a:xfrm>
            <a:off x="9088016" y="1581038"/>
            <a:ext cx="2810971" cy="584775"/>
          </a:xfrm>
          <a:prstGeom prst="rect">
            <a:avLst/>
          </a:prstGeom>
          <a:noFill/>
        </p:spPr>
        <p:txBody>
          <a:bodyPr wrap="square">
            <a:spAutoFit/>
          </a:bodyPr>
          <a:lstStyle/>
          <a:p>
            <a:r>
              <a:rPr lang="es-ES" sz="1600" b="1" dirty="0">
                <a:solidFill>
                  <a:schemeClr val="bg1"/>
                </a:solidFill>
              </a:rPr>
              <a:t>tensor = </a:t>
            </a:r>
            <a:r>
              <a:rPr lang="es-ES" sz="1600" b="1" dirty="0" err="1">
                <a:solidFill>
                  <a:schemeClr val="bg1"/>
                </a:solidFill>
              </a:rPr>
              <a:t>torch.tensor</a:t>
            </a:r>
            <a:r>
              <a:rPr lang="es-ES" sz="1600" b="1" dirty="0">
                <a:solidFill>
                  <a:schemeClr val="bg1"/>
                </a:solidFill>
              </a:rPr>
              <a:t>([[1, 2, 3], 	                  [4, 5, 6]])</a:t>
            </a:r>
          </a:p>
        </p:txBody>
      </p:sp>
    </p:spTree>
    <p:extLst>
      <p:ext uri="{BB962C8B-B14F-4D97-AF65-F5344CB8AC3E}">
        <p14:creationId xmlns:p14="http://schemas.microsoft.com/office/powerpoint/2010/main" val="50626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C38ABE50-B1A1-8745-A52E-6F10314077ED}"/>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2.2 Data </a:t>
            </a:r>
            <a:r>
              <a:rPr lang="es-ES" sz="3200" b="1" dirty="0" err="1">
                <a:solidFill>
                  <a:srgbClr val="002F67"/>
                </a:solidFill>
              </a:rPr>
              <a:t>structure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r>
              <a:rPr lang="es-ES" sz="3200" b="1" dirty="0" err="1">
                <a:solidFill>
                  <a:srgbClr val="002F67"/>
                </a:solidFill>
              </a:rPr>
              <a:t>Tensors</a:t>
            </a:r>
            <a:endParaRPr lang="es-ES" sz="3200" b="1" dirty="0">
              <a:solidFill>
                <a:srgbClr val="002F67"/>
              </a:solidFill>
            </a:endParaRPr>
          </a:p>
        </p:txBody>
      </p:sp>
      <p:sp>
        <p:nvSpPr>
          <p:cNvPr id="7" name="CuadroTexto 6">
            <a:extLst>
              <a:ext uri="{FF2B5EF4-FFF2-40B4-BE49-F238E27FC236}">
                <a16:creationId xmlns:a16="http://schemas.microsoft.com/office/drawing/2014/main" id="{B04AC0C4-2F24-A750-D91C-1E1ACFB54D16}"/>
              </a:ext>
            </a:extLst>
          </p:cNvPr>
          <p:cNvSpPr txBox="1"/>
          <p:nvPr/>
        </p:nvSpPr>
        <p:spPr>
          <a:xfrm>
            <a:off x="329028" y="1045384"/>
            <a:ext cx="11464866" cy="5324535"/>
          </a:xfrm>
          <a:prstGeom prst="rect">
            <a:avLst/>
          </a:prstGeom>
          <a:noFill/>
        </p:spPr>
        <p:txBody>
          <a:bodyPr wrap="square">
            <a:spAutoFit/>
          </a:bodyPr>
          <a:lstStyle/>
          <a:p>
            <a:pPr algn="just"/>
            <a:r>
              <a:rPr lang="en-US" sz="2000" b="1" dirty="0">
                <a:solidFill>
                  <a:srgbClr val="0070C0"/>
                </a:solidFill>
              </a:rPr>
              <a:t>Creating Tensors</a:t>
            </a:r>
            <a:endParaRPr lang="en-US" sz="2000" dirty="0">
              <a:solidFill>
                <a:srgbClr val="0070C0"/>
              </a:solidFill>
            </a:endParaRPr>
          </a:p>
          <a:p>
            <a:pPr marL="342900" indent="-342900" algn="just">
              <a:buFont typeface="Arial" panose="020B0604020202020204" pitchFamily="34" charset="0"/>
              <a:buChar char="•"/>
            </a:pPr>
            <a:r>
              <a:rPr lang="en-US" sz="2000" b="1" dirty="0" err="1"/>
              <a:t>torch.tensor</a:t>
            </a:r>
            <a:r>
              <a:rPr lang="en-US" sz="2000" dirty="0"/>
              <a:t>(data,*): The basic function to create a tensor from existing data.</a:t>
            </a:r>
          </a:p>
          <a:p>
            <a:pPr marL="342900" indent="-342900" algn="just">
              <a:buFont typeface="Arial" panose="020B0604020202020204" pitchFamily="34" charset="0"/>
              <a:buChar char="•"/>
            </a:pPr>
            <a:r>
              <a:rPr lang="en-US" sz="2000" b="1" dirty="0" err="1"/>
              <a:t>torch.zeros</a:t>
            </a:r>
            <a:r>
              <a:rPr lang="en-US" sz="2000" dirty="0"/>
              <a:t>(size,*) and </a:t>
            </a:r>
            <a:r>
              <a:rPr lang="en-US" sz="2000" b="1" dirty="0" err="1"/>
              <a:t>torch.ones</a:t>
            </a:r>
            <a:r>
              <a:rPr lang="en-US" sz="2000" dirty="0"/>
              <a:t>(size,*): Functions to create tensors filled with zeros or ones.</a:t>
            </a:r>
          </a:p>
          <a:p>
            <a:pPr marL="342900" indent="-342900" algn="just">
              <a:buFont typeface="Arial" panose="020B0604020202020204" pitchFamily="34" charset="0"/>
              <a:buChar char="•"/>
            </a:pPr>
            <a:r>
              <a:rPr lang="en-US" sz="2000" b="1" dirty="0" err="1"/>
              <a:t>torch.randn</a:t>
            </a:r>
            <a:r>
              <a:rPr lang="en-US" sz="2000" dirty="0"/>
              <a:t>(size, *): Generates tensors with values drawn from a normal distribution.</a:t>
            </a:r>
          </a:p>
          <a:p>
            <a:pPr algn="just"/>
            <a:endParaRPr lang="en-US" sz="2000" b="1" dirty="0"/>
          </a:p>
          <a:p>
            <a:pPr algn="just"/>
            <a:r>
              <a:rPr lang="en-US" sz="2000" b="1" dirty="0"/>
              <a:t>	</a:t>
            </a:r>
            <a:r>
              <a:rPr lang="en-US" sz="2000" dirty="0"/>
              <a:t>* You can include optional arguments to specify, e.g., data type, device or gradient tracking.</a:t>
            </a:r>
            <a:endParaRPr lang="en-US" sz="2000" b="1" dirty="0"/>
          </a:p>
          <a:p>
            <a:pPr algn="just"/>
            <a:endParaRPr lang="en-US" sz="2000" b="1" dirty="0"/>
          </a:p>
          <a:p>
            <a:pPr algn="just"/>
            <a:r>
              <a:rPr lang="en-US" sz="2000" b="1" dirty="0">
                <a:solidFill>
                  <a:srgbClr val="0070C0"/>
                </a:solidFill>
              </a:rPr>
              <a:t>Tensor Operations</a:t>
            </a:r>
            <a:endParaRPr lang="en-US" sz="2000" dirty="0">
              <a:solidFill>
                <a:srgbClr val="0070C0"/>
              </a:solidFill>
            </a:endParaRPr>
          </a:p>
          <a:p>
            <a:pPr marL="342900" indent="-342900" algn="just">
              <a:buFont typeface="Arial" panose="020B0604020202020204" pitchFamily="34" charset="0"/>
              <a:buChar char="•"/>
            </a:pPr>
            <a:r>
              <a:rPr lang="en-US" sz="2000" b="1" dirty="0"/>
              <a:t>Element-Wise Operations: </a:t>
            </a:r>
            <a:r>
              <a:rPr lang="en-US" sz="2000" dirty="0"/>
              <a:t>Perform operations like addition, subtraction, multiplication, and division on corresponding elements of tensors.</a:t>
            </a:r>
          </a:p>
          <a:p>
            <a:pPr marL="342900" indent="-342900" algn="just">
              <a:buFont typeface="Arial" panose="020B0604020202020204" pitchFamily="34" charset="0"/>
              <a:buChar char="•"/>
            </a:pPr>
            <a:r>
              <a:rPr lang="en-US" sz="2000" b="1" dirty="0"/>
              <a:t>Reshaping: </a:t>
            </a:r>
            <a:r>
              <a:rPr lang="en-US" sz="2000" dirty="0"/>
              <a:t>Change the shape of a tensor using functions like view(), reshape(), or squeeze().</a:t>
            </a:r>
          </a:p>
          <a:p>
            <a:pPr marL="342900" indent="-342900" algn="just">
              <a:buFont typeface="Arial" panose="020B0604020202020204" pitchFamily="34" charset="0"/>
              <a:buChar char="•"/>
            </a:pPr>
            <a:r>
              <a:rPr lang="en-US" sz="2000" b="1" dirty="0"/>
              <a:t>Reduction: </a:t>
            </a:r>
            <a:r>
              <a:rPr lang="en-US" sz="2000" dirty="0"/>
              <a:t>Compute summary statistics, such as sum, mean, or maximum, across tensor dimensions.</a:t>
            </a:r>
          </a:p>
          <a:p>
            <a:pPr algn="just"/>
            <a:endParaRPr lang="en-US" sz="2000" dirty="0"/>
          </a:p>
          <a:p>
            <a:pPr algn="just"/>
            <a:r>
              <a:rPr lang="en-US" sz="2000" b="1" dirty="0">
                <a:solidFill>
                  <a:srgbClr val="0070C0"/>
                </a:solidFill>
              </a:rPr>
              <a:t>GPU Acceleration with Tensors</a:t>
            </a:r>
          </a:p>
          <a:p>
            <a:pPr marL="342900" indent="-342900" algn="just">
              <a:buFont typeface="Arial" panose="020B0604020202020204" pitchFamily="34" charset="0"/>
              <a:buChar char="•"/>
            </a:pPr>
            <a:r>
              <a:rPr lang="es-ES" sz="2000" i="0" dirty="0" err="1">
                <a:solidFill>
                  <a:srgbClr val="111827"/>
                </a:solidFill>
                <a:effectLst/>
                <a:latin typeface="Söhne Mono"/>
              </a:rPr>
              <a:t>torch.tensor</a:t>
            </a:r>
            <a:r>
              <a:rPr lang="es-ES" sz="2000" i="0" dirty="0">
                <a:solidFill>
                  <a:srgbClr val="111827"/>
                </a:solidFill>
                <a:effectLst/>
                <a:latin typeface="Söhne Mono"/>
              </a:rPr>
              <a:t>(data, </a:t>
            </a:r>
            <a:r>
              <a:rPr lang="es-ES" sz="2000" b="1" i="0" dirty="0" err="1">
                <a:solidFill>
                  <a:srgbClr val="111827"/>
                </a:solidFill>
                <a:effectLst/>
                <a:latin typeface="Söhne Mono"/>
              </a:rPr>
              <a:t>device</a:t>
            </a:r>
            <a:r>
              <a:rPr lang="es-ES" sz="2000" b="1" i="0" dirty="0">
                <a:solidFill>
                  <a:srgbClr val="111827"/>
                </a:solidFill>
                <a:effectLst/>
                <a:latin typeface="Söhne Mono"/>
              </a:rPr>
              <a:t> = “</a:t>
            </a:r>
            <a:r>
              <a:rPr lang="es-ES" sz="2000" b="1" i="0" dirty="0" err="1">
                <a:solidFill>
                  <a:srgbClr val="111827"/>
                </a:solidFill>
                <a:effectLst/>
                <a:latin typeface="Söhne Mono"/>
              </a:rPr>
              <a:t>cuda</a:t>
            </a:r>
            <a:r>
              <a:rPr lang="es-ES" sz="2000" i="0" dirty="0">
                <a:solidFill>
                  <a:srgbClr val="111827"/>
                </a:solidFill>
                <a:effectLst/>
                <a:latin typeface="Söhne Mono"/>
              </a:rPr>
              <a:t>”): Tensor </a:t>
            </a:r>
            <a:r>
              <a:rPr lang="es-ES" sz="2000" i="0" dirty="0" err="1">
                <a:solidFill>
                  <a:srgbClr val="111827"/>
                </a:solidFill>
                <a:effectLst/>
                <a:latin typeface="Söhne Mono"/>
              </a:rPr>
              <a:t>Initialization</a:t>
            </a:r>
            <a:r>
              <a:rPr lang="es-ES" sz="2000" i="0" dirty="0">
                <a:solidFill>
                  <a:srgbClr val="111827"/>
                </a:solidFill>
                <a:effectLst/>
                <a:latin typeface="Söhne Mono"/>
              </a:rPr>
              <a:t> </a:t>
            </a:r>
            <a:r>
              <a:rPr lang="es-ES" sz="2000" i="0" dirty="0" err="1">
                <a:solidFill>
                  <a:srgbClr val="111827"/>
                </a:solidFill>
                <a:effectLst/>
                <a:latin typeface="Söhne Mono"/>
              </a:rPr>
              <a:t>on</a:t>
            </a:r>
            <a:r>
              <a:rPr lang="es-ES" sz="2000" i="0" dirty="0">
                <a:solidFill>
                  <a:srgbClr val="111827"/>
                </a:solidFill>
                <a:effectLst/>
                <a:latin typeface="Söhne Mono"/>
              </a:rPr>
              <a:t> GPU</a:t>
            </a:r>
          </a:p>
          <a:p>
            <a:pPr marL="342900" indent="-342900" algn="just">
              <a:buFont typeface="Arial" panose="020B0604020202020204" pitchFamily="34" charset="0"/>
              <a:buChar char="•"/>
            </a:pPr>
            <a:r>
              <a:rPr lang="en-US" sz="2000" b="1" dirty="0"/>
              <a:t>tensor.to(device): </a:t>
            </a:r>
            <a:r>
              <a:rPr lang="en-US" sz="2000" dirty="0"/>
              <a:t>Transfer tensors between CPU and GPU device. </a:t>
            </a:r>
          </a:p>
          <a:p>
            <a:pPr algn="just"/>
            <a:r>
              <a:rPr lang="en-US" sz="2000" dirty="0"/>
              <a:t>      Example: tensor.to(“</a:t>
            </a:r>
            <a:r>
              <a:rPr lang="en-US" sz="2000" dirty="0" err="1"/>
              <a:t>cpu</a:t>
            </a:r>
            <a:r>
              <a:rPr lang="en-US" sz="2000" dirty="0"/>
              <a:t>”) or </a:t>
            </a:r>
            <a:r>
              <a:rPr lang="en-US" sz="2000" dirty="0" err="1"/>
              <a:t>tensor.cpu</a:t>
            </a:r>
            <a:r>
              <a:rPr lang="en-US" sz="2000" dirty="0"/>
              <a:t>(): Moving tensors back to CPU</a:t>
            </a:r>
          </a:p>
        </p:txBody>
      </p:sp>
    </p:spTree>
    <p:extLst>
      <p:ext uri="{BB962C8B-B14F-4D97-AF65-F5344CB8AC3E}">
        <p14:creationId xmlns:p14="http://schemas.microsoft.com/office/powerpoint/2010/main" val="220976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57BBD00E-2231-B179-024A-98811E7FE51E}"/>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
        <p:nvSpPr>
          <p:cNvPr id="5" name="CuadroTexto 4">
            <a:extLst>
              <a:ext uri="{FF2B5EF4-FFF2-40B4-BE49-F238E27FC236}">
                <a16:creationId xmlns:a16="http://schemas.microsoft.com/office/drawing/2014/main" id="{228F778A-4392-18C1-F936-A187A8724781}"/>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2.3 </a:t>
            </a:r>
            <a:r>
              <a:rPr lang="es-ES" sz="3200" b="1" dirty="0" err="1">
                <a:solidFill>
                  <a:srgbClr val="002F67"/>
                </a:solidFill>
              </a:rPr>
              <a:t>Code</a:t>
            </a:r>
            <a:r>
              <a:rPr lang="es-ES" sz="3200" b="1" dirty="0">
                <a:solidFill>
                  <a:srgbClr val="002F67"/>
                </a:solidFill>
              </a:rPr>
              <a:t> </a:t>
            </a:r>
            <a:r>
              <a:rPr lang="es-ES" sz="3200" b="1" dirty="0" err="1">
                <a:solidFill>
                  <a:srgbClr val="002F67"/>
                </a:solidFill>
              </a:rPr>
              <a:t>examples</a:t>
            </a:r>
            <a:endParaRPr lang="es-ES" sz="3200" b="1" dirty="0">
              <a:solidFill>
                <a:srgbClr val="002F67"/>
              </a:solidFill>
            </a:endParaRPr>
          </a:p>
        </p:txBody>
      </p:sp>
      <p:sp>
        <p:nvSpPr>
          <p:cNvPr id="14" name="CuadroTexto 13">
            <a:extLst>
              <a:ext uri="{FF2B5EF4-FFF2-40B4-BE49-F238E27FC236}">
                <a16:creationId xmlns:a16="http://schemas.microsoft.com/office/drawing/2014/main" id="{D87C9CD5-0775-E13B-FF1C-498AA5F7DC66}"/>
              </a:ext>
            </a:extLst>
          </p:cNvPr>
          <p:cNvSpPr txBox="1"/>
          <p:nvPr/>
        </p:nvSpPr>
        <p:spPr>
          <a:xfrm>
            <a:off x="10831" y="1511970"/>
            <a:ext cx="10514289" cy="461665"/>
          </a:xfrm>
          <a:prstGeom prst="rect">
            <a:avLst/>
          </a:prstGeom>
          <a:noFill/>
        </p:spPr>
        <p:txBody>
          <a:bodyPr wrap="square">
            <a:spAutoFit/>
          </a:bodyPr>
          <a:lstStyle/>
          <a:p>
            <a:pPr algn="just"/>
            <a:r>
              <a:rPr lang="en-US" sz="2400" b="1" dirty="0"/>
              <a:t>Find examples and exercises to practice with tensors in the following directories:</a:t>
            </a:r>
            <a:endParaRPr lang="es-ES" sz="2400" dirty="0"/>
          </a:p>
        </p:txBody>
      </p:sp>
      <p:grpSp>
        <p:nvGrpSpPr>
          <p:cNvPr id="36" name="Grupo 35">
            <a:extLst>
              <a:ext uri="{FF2B5EF4-FFF2-40B4-BE49-F238E27FC236}">
                <a16:creationId xmlns:a16="http://schemas.microsoft.com/office/drawing/2014/main" id="{6B4296EA-57C9-38FE-5BE3-C2559A12F6F1}"/>
              </a:ext>
            </a:extLst>
          </p:cNvPr>
          <p:cNvGrpSpPr/>
          <p:nvPr/>
        </p:nvGrpSpPr>
        <p:grpSpPr>
          <a:xfrm>
            <a:off x="2875687" y="2182818"/>
            <a:ext cx="5674500" cy="3140595"/>
            <a:chOff x="2230508" y="2196661"/>
            <a:chExt cx="5674500" cy="3140595"/>
          </a:xfrm>
        </p:grpSpPr>
        <p:pic>
          <p:nvPicPr>
            <p:cNvPr id="8" name="Gráfico 7" descr="Carpeta abierta con relleno sólido">
              <a:extLst>
                <a:ext uri="{FF2B5EF4-FFF2-40B4-BE49-F238E27FC236}">
                  <a16:creationId xmlns:a16="http://schemas.microsoft.com/office/drawing/2014/main" id="{C0CC3D5A-28F9-E1E2-B5A7-779749019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9" name="CuadroTexto 8">
              <a:extLst>
                <a:ext uri="{FF2B5EF4-FFF2-40B4-BE49-F238E27FC236}">
                  <a16:creationId xmlns:a16="http://schemas.microsoft.com/office/drawing/2014/main" id="{976D9223-AF4C-21F4-948F-EE412477F704}"/>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0" name="Grupo 9">
              <a:extLst>
                <a:ext uri="{FF2B5EF4-FFF2-40B4-BE49-F238E27FC236}">
                  <a16:creationId xmlns:a16="http://schemas.microsoft.com/office/drawing/2014/main" id="{D0A4C3FF-2BA5-725B-5251-974213038700}"/>
                </a:ext>
              </a:extLst>
            </p:cNvPr>
            <p:cNvGrpSpPr/>
            <p:nvPr/>
          </p:nvGrpSpPr>
          <p:grpSpPr>
            <a:xfrm>
              <a:off x="3063305" y="2946351"/>
              <a:ext cx="811940" cy="671656"/>
              <a:chOff x="4569239" y="6910260"/>
              <a:chExt cx="1360214" cy="1181326"/>
            </a:xfrm>
          </p:grpSpPr>
          <p:pic>
            <p:nvPicPr>
              <p:cNvPr id="11" name="Gráfico 10" descr="Cmd (terminal) con relleno sólido">
                <a:extLst>
                  <a:ext uri="{FF2B5EF4-FFF2-40B4-BE49-F238E27FC236}">
                    <a16:creationId xmlns:a16="http://schemas.microsoft.com/office/drawing/2014/main" id="{25980EEC-0A8E-2A73-9C77-D6E1C5AE5E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12" name="Gráfico 11" descr="Papel contorno">
                <a:extLst>
                  <a:ext uri="{FF2B5EF4-FFF2-40B4-BE49-F238E27FC236}">
                    <a16:creationId xmlns:a16="http://schemas.microsoft.com/office/drawing/2014/main" id="{88643A5B-7356-592A-458A-864A62726D4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4F4F375A-5F38-03C1-C3A6-BC1493AA7636}"/>
                </a:ext>
              </a:extLst>
            </p:cNvPr>
            <p:cNvSpPr txBox="1"/>
            <p:nvPr/>
          </p:nvSpPr>
          <p:spPr>
            <a:xfrm>
              <a:off x="3694082" y="3157271"/>
              <a:ext cx="2395815" cy="369332"/>
            </a:xfrm>
            <a:prstGeom prst="rect">
              <a:avLst/>
            </a:prstGeom>
            <a:noFill/>
          </p:spPr>
          <p:txBody>
            <a:bodyPr wrap="square">
              <a:spAutoFit/>
            </a:bodyPr>
            <a:lstStyle/>
            <a:p>
              <a:pPr algn="ctr"/>
              <a:r>
                <a:rPr lang="en-US" sz="1800" dirty="0"/>
                <a:t>00_tensor_basics.ipynb</a:t>
              </a:r>
              <a:endParaRPr lang="es-ES" sz="1800" dirty="0"/>
            </a:p>
          </p:txBody>
        </p:sp>
        <p:cxnSp>
          <p:nvCxnSpPr>
            <p:cNvPr id="16" name="Conector recto 15">
              <a:extLst>
                <a:ext uri="{FF2B5EF4-FFF2-40B4-BE49-F238E27FC236}">
                  <a16:creationId xmlns:a16="http://schemas.microsoft.com/office/drawing/2014/main" id="{06B6536C-F5B0-303D-7567-3ED1EFD28CF3}"/>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B80CB30-45E3-8A20-4538-280B35D5D17D}"/>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Gráfico 24" descr="Carpeta abierta con relleno sólido">
              <a:extLst>
                <a:ext uri="{FF2B5EF4-FFF2-40B4-BE49-F238E27FC236}">
                  <a16:creationId xmlns:a16="http://schemas.microsoft.com/office/drawing/2014/main" id="{E7DC82A5-BC38-C2BD-041F-18DADAF962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26" name="CuadroTexto 25">
              <a:extLst>
                <a:ext uri="{FF2B5EF4-FFF2-40B4-BE49-F238E27FC236}">
                  <a16:creationId xmlns:a16="http://schemas.microsoft.com/office/drawing/2014/main" id="{C399CC46-4F91-D84A-E86D-62E97E7E3B06}"/>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exercises_solutions</a:t>
              </a:r>
              <a:endParaRPr lang="es-ES" b="1" dirty="0"/>
            </a:p>
          </p:txBody>
        </p:sp>
        <p:cxnSp>
          <p:nvCxnSpPr>
            <p:cNvPr id="27" name="Conector recto 26">
              <a:extLst>
                <a:ext uri="{FF2B5EF4-FFF2-40B4-BE49-F238E27FC236}">
                  <a16:creationId xmlns:a16="http://schemas.microsoft.com/office/drawing/2014/main" id="{485D0FA4-C5B5-8E8D-60DC-5D4FEB70EA41}"/>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C23C38D4-CA98-2559-5880-F10FD457127C}"/>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AC2984C7-C05B-4044-D8E1-16668356F96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upo 31">
              <a:extLst>
                <a:ext uri="{FF2B5EF4-FFF2-40B4-BE49-F238E27FC236}">
                  <a16:creationId xmlns:a16="http://schemas.microsoft.com/office/drawing/2014/main" id="{49A40D21-4784-37FD-2C0B-C01A9BAF26AC}"/>
                </a:ext>
              </a:extLst>
            </p:cNvPr>
            <p:cNvGrpSpPr/>
            <p:nvPr/>
          </p:nvGrpSpPr>
          <p:grpSpPr>
            <a:xfrm>
              <a:off x="3835251" y="4665600"/>
              <a:ext cx="811940" cy="671656"/>
              <a:chOff x="4569239" y="6910260"/>
              <a:chExt cx="1360214" cy="1181326"/>
            </a:xfrm>
          </p:grpSpPr>
          <p:pic>
            <p:nvPicPr>
              <p:cNvPr id="33" name="Gráfico 32" descr="Cmd (terminal) con relleno sólido">
                <a:extLst>
                  <a:ext uri="{FF2B5EF4-FFF2-40B4-BE49-F238E27FC236}">
                    <a16:creationId xmlns:a16="http://schemas.microsoft.com/office/drawing/2014/main" id="{AA8F9BB5-557B-735D-4B0F-027F36F389C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34" name="Gráfico 33" descr="Papel contorno">
                <a:extLst>
                  <a:ext uri="{FF2B5EF4-FFF2-40B4-BE49-F238E27FC236}">
                    <a16:creationId xmlns:a16="http://schemas.microsoft.com/office/drawing/2014/main" id="{7102CC44-DEAC-CA73-78B8-1F740D5E0A0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35" name="CuadroTexto 34">
              <a:extLst>
                <a:ext uri="{FF2B5EF4-FFF2-40B4-BE49-F238E27FC236}">
                  <a16:creationId xmlns:a16="http://schemas.microsoft.com/office/drawing/2014/main" id="{DE23811F-B5A0-E035-569D-9D3D71894DB6}"/>
                </a:ext>
              </a:extLst>
            </p:cNvPr>
            <p:cNvSpPr txBox="1"/>
            <p:nvPr/>
          </p:nvSpPr>
          <p:spPr>
            <a:xfrm>
              <a:off x="4274786" y="4872674"/>
              <a:ext cx="3630222" cy="369332"/>
            </a:xfrm>
            <a:prstGeom prst="rect">
              <a:avLst/>
            </a:prstGeom>
            <a:noFill/>
          </p:spPr>
          <p:txBody>
            <a:bodyPr wrap="square">
              <a:spAutoFit/>
            </a:bodyPr>
            <a:lstStyle/>
            <a:p>
              <a:pPr algn="ctr"/>
              <a:r>
                <a:rPr lang="en-US" sz="1800" dirty="0"/>
                <a:t>00_tensor_basics_solutions.ipynb</a:t>
              </a:r>
              <a:endParaRPr lang="es-ES" sz="1800" dirty="0"/>
            </a:p>
          </p:txBody>
        </p:sp>
      </p:grpSp>
      <p:sp>
        <p:nvSpPr>
          <p:cNvPr id="37" name="CuadroTexto 36">
            <a:extLst>
              <a:ext uri="{FF2B5EF4-FFF2-40B4-BE49-F238E27FC236}">
                <a16:creationId xmlns:a16="http://schemas.microsoft.com/office/drawing/2014/main" id="{82277FFB-45FC-D4DB-B89D-9950888E26FA}"/>
              </a:ext>
            </a:extLst>
          </p:cNvPr>
          <p:cNvSpPr txBox="1"/>
          <p:nvPr/>
        </p:nvSpPr>
        <p:spPr>
          <a:xfrm>
            <a:off x="290683" y="6020832"/>
            <a:ext cx="10565606" cy="369332"/>
          </a:xfrm>
          <a:prstGeom prst="rect">
            <a:avLst/>
          </a:prstGeom>
          <a:noFill/>
        </p:spPr>
        <p:txBody>
          <a:bodyPr wrap="square">
            <a:spAutoFit/>
          </a:bodyPr>
          <a:lstStyle/>
          <a:p>
            <a:r>
              <a:rPr lang="en-US" dirty="0"/>
              <a:t>If you need additional information about </a:t>
            </a:r>
            <a:r>
              <a:rPr lang="en-US" dirty="0" err="1"/>
              <a:t>PyTorch</a:t>
            </a:r>
            <a:r>
              <a:rPr lang="en-US" dirty="0"/>
              <a:t> tensors, check out </a:t>
            </a:r>
            <a:r>
              <a:rPr lang="en-US" dirty="0">
                <a:hlinkClick r:id="rId9"/>
              </a:rPr>
              <a:t>this link</a:t>
            </a:r>
            <a:endParaRPr lang="en-US" dirty="0"/>
          </a:p>
        </p:txBody>
      </p:sp>
    </p:spTree>
    <p:extLst>
      <p:ext uri="{BB962C8B-B14F-4D97-AF65-F5344CB8AC3E}">
        <p14:creationId xmlns:p14="http://schemas.microsoft.com/office/powerpoint/2010/main" val="396462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86005"/>
            <a:ext cx="10909818" cy="317009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3</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Convolutional</a:t>
            </a:r>
            <a:r>
              <a:rPr lang="es-ES" sz="6000" b="1" i="0" u="none" strike="noStrike" baseline="0" dirty="0">
                <a:solidFill>
                  <a:srgbClr val="002F67"/>
                </a:solidFill>
                <a:latin typeface="Calibri" panose="020F0502020204030204" pitchFamily="34" charset="0"/>
              </a:rPr>
              <a:t> Neural Networks (CNN)</a:t>
            </a:r>
            <a:endParaRPr lang="es-ES" sz="6000" dirty="0">
              <a:solidFill>
                <a:srgbClr val="002F67"/>
              </a:solidFill>
            </a:endParaRPr>
          </a:p>
        </p:txBody>
      </p:sp>
    </p:spTree>
    <p:extLst>
      <p:ext uri="{BB962C8B-B14F-4D97-AF65-F5344CB8AC3E}">
        <p14:creationId xmlns:p14="http://schemas.microsoft.com/office/powerpoint/2010/main" val="2466483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3.1 </a:t>
            </a:r>
            <a:r>
              <a:rPr lang="es-ES" sz="3200" b="1" dirty="0" err="1">
                <a:solidFill>
                  <a:srgbClr val="002F67"/>
                </a:solidFill>
              </a:rPr>
              <a:t>Computer</a:t>
            </a:r>
            <a:r>
              <a:rPr lang="es-ES" sz="3200" b="1" dirty="0">
                <a:solidFill>
                  <a:srgbClr val="002F67"/>
                </a:solidFill>
              </a:rPr>
              <a:t> </a:t>
            </a:r>
            <a:r>
              <a:rPr lang="es-ES" sz="3200" b="1" dirty="0" err="1">
                <a:solidFill>
                  <a:srgbClr val="002F67"/>
                </a:solidFill>
              </a:rPr>
              <a:t>vision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26975189-1D4D-7A14-F564-E9A38126956D}"/>
              </a:ext>
            </a:extLst>
          </p:cNvPr>
          <p:cNvPicPr>
            <a:picLocks noChangeAspect="1"/>
          </p:cNvPicPr>
          <p:nvPr/>
        </p:nvPicPr>
        <p:blipFill rotWithShape="1">
          <a:blip r:embed="rId3"/>
          <a:srcRect l="983" t="54709" r="53419" b="8078"/>
          <a:stretch/>
        </p:blipFill>
        <p:spPr>
          <a:xfrm>
            <a:off x="8804417" y="5375814"/>
            <a:ext cx="2704797" cy="1401139"/>
          </a:xfrm>
          <a:prstGeom prst="rect">
            <a:avLst/>
          </a:prstGeom>
        </p:spPr>
      </p:pic>
      <p:pic>
        <p:nvPicPr>
          <p:cNvPr id="14" name="Imagen 13">
            <a:extLst>
              <a:ext uri="{FF2B5EF4-FFF2-40B4-BE49-F238E27FC236}">
                <a16:creationId xmlns:a16="http://schemas.microsoft.com/office/drawing/2014/main" id="{B7F3EFFE-54D3-0FD4-5063-5635938C62E4}"/>
              </a:ext>
            </a:extLst>
          </p:cNvPr>
          <p:cNvPicPr>
            <a:picLocks noChangeAspect="1"/>
          </p:cNvPicPr>
          <p:nvPr/>
        </p:nvPicPr>
        <p:blipFill rotWithShape="1">
          <a:blip r:embed="rId3"/>
          <a:srcRect l="53903" t="2941" r="1875" b="60400"/>
          <a:stretch/>
        </p:blipFill>
        <p:spPr>
          <a:xfrm>
            <a:off x="5724526" y="5366634"/>
            <a:ext cx="2823726" cy="1401138"/>
          </a:xfrm>
          <a:prstGeom prst="rect">
            <a:avLst/>
          </a:prstGeom>
        </p:spPr>
      </p:pic>
      <p:pic>
        <p:nvPicPr>
          <p:cNvPr id="15" name="Imagen 14">
            <a:extLst>
              <a:ext uri="{FF2B5EF4-FFF2-40B4-BE49-F238E27FC236}">
                <a16:creationId xmlns:a16="http://schemas.microsoft.com/office/drawing/2014/main" id="{48315697-AEC4-5E99-154A-859FBCE32853}"/>
              </a:ext>
            </a:extLst>
          </p:cNvPr>
          <p:cNvPicPr>
            <a:picLocks noChangeAspect="1"/>
          </p:cNvPicPr>
          <p:nvPr/>
        </p:nvPicPr>
        <p:blipFill rotWithShape="1">
          <a:blip r:embed="rId3"/>
          <a:srcRect l="1271" t="7252" r="53147" b="60351"/>
          <a:stretch/>
        </p:blipFill>
        <p:spPr>
          <a:xfrm>
            <a:off x="124970" y="3840892"/>
            <a:ext cx="2471710" cy="1231338"/>
          </a:xfrm>
          <a:prstGeom prst="rect">
            <a:avLst/>
          </a:prstGeom>
        </p:spPr>
      </p:pic>
      <p:sp>
        <p:nvSpPr>
          <p:cNvPr id="20" name="CuadroTexto 19">
            <a:extLst>
              <a:ext uri="{FF2B5EF4-FFF2-40B4-BE49-F238E27FC236}">
                <a16:creationId xmlns:a16="http://schemas.microsoft.com/office/drawing/2014/main" id="{034F0ADE-AB75-D378-1FEB-97BC99EDC6E0}"/>
              </a:ext>
            </a:extLst>
          </p:cNvPr>
          <p:cNvSpPr txBox="1"/>
          <p:nvPr/>
        </p:nvSpPr>
        <p:spPr>
          <a:xfrm>
            <a:off x="2968581" y="5568551"/>
            <a:ext cx="2249975" cy="1015663"/>
          </a:xfrm>
          <a:prstGeom prst="rect">
            <a:avLst/>
          </a:prstGeom>
          <a:noFill/>
        </p:spPr>
        <p:txBody>
          <a:bodyPr wrap="square" rtlCol="0">
            <a:spAutoFit/>
          </a:bodyPr>
          <a:lstStyle/>
          <a:p>
            <a:pPr algn="ctr"/>
            <a:r>
              <a:rPr lang="es-ES" sz="2000" b="1" dirty="0" err="1"/>
              <a:t>Person</a:t>
            </a:r>
            <a:endParaRPr lang="es-ES" sz="2000" b="1" dirty="0"/>
          </a:p>
          <a:p>
            <a:pPr algn="ctr"/>
            <a:r>
              <a:rPr lang="es-ES" sz="2000" b="1" dirty="0" err="1"/>
              <a:t>Sheep</a:t>
            </a:r>
            <a:endParaRPr lang="es-ES" sz="2000" b="1" dirty="0"/>
          </a:p>
          <a:p>
            <a:pPr algn="ctr"/>
            <a:r>
              <a:rPr lang="es-ES" sz="2000" b="1" dirty="0" err="1"/>
              <a:t>Dog</a:t>
            </a:r>
            <a:endParaRPr lang="es-ES" b="1" dirty="0"/>
          </a:p>
        </p:txBody>
      </p:sp>
      <p:sp>
        <p:nvSpPr>
          <p:cNvPr id="37" name="CuadroTexto 36">
            <a:extLst>
              <a:ext uri="{FF2B5EF4-FFF2-40B4-BE49-F238E27FC236}">
                <a16:creationId xmlns:a16="http://schemas.microsoft.com/office/drawing/2014/main" id="{DB0C230B-5ADC-8EFC-2C39-72D500729D8D}"/>
              </a:ext>
            </a:extLst>
          </p:cNvPr>
          <p:cNvSpPr txBox="1"/>
          <p:nvPr/>
        </p:nvSpPr>
        <p:spPr>
          <a:xfrm>
            <a:off x="124969" y="978334"/>
            <a:ext cx="6168470" cy="1938992"/>
          </a:xfrm>
          <a:prstGeom prst="rect">
            <a:avLst/>
          </a:prstGeom>
          <a:noFill/>
        </p:spPr>
        <p:txBody>
          <a:bodyPr wrap="square">
            <a:spAutoFit/>
          </a:bodyPr>
          <a:lstStyle/>
          <a:p>
            <a:pPr algn="just"/>
            <a:r>
              <a:rPr lang="en-US" sz="2000" dirty="0"/>
              <a:t>Deep learning can be applied to various types of data. In this bootcamp, we will specifically explore deep learning techniques for </a:t>
            </a:r>
            <a:r>
              <a:rPr lang="en-US" sz="2000" b="1" dirty="0">
                <a:solidFill>
                  <a:schemeClr val="accent2"/>
                </a:solidFill>
              </a:rPr>
              <a:t>image analysis. </a:t>
            </a:r>
            <a:r>
              <a:rPr lang="en-US" sz="2000" dirty="0"/>
              <a:t>That way, we will delve into the field of </a:t>
            </a:r>
            <a:r>
              <a:rPr lang="en-US" sz="2000" b="1" dirty="0">
                <a:solidFill>
                  <a:schemeClr val="accent2"/>
                </a:solidFill>
              </a:rPr>
              <a:t>computer vision</a:t>
            </a:r>
            <a:r>
              <a:rPr lang="en-US" sz="2000" dirty="0"/>
              <a:t>, which consists of simulating the processes carried out by the human visual system.</a:t>
            </a:r>
          </a:p>
        </p:txBody>
      </p:sp>
      <p:grpSp>
        <p:nvGrpSpPr>
          <p:cNvPr id="48" name="Grupo 47">
            <a:extLst>
              <a:ext uri="{FF2B5EF4-FFF2-40B4-BE49-F238E27FC236}">
                <a16:creationId xmlns:a16="http://schemas.microsoft.com/office/drawing/2014/main" id="{AE717398-EC8E-C8F4-F346-CC7E68C375C9}"/>
              </a:ext>
            </a:extLst>
          </p:cNvPr>
          <p:cNvGrpSpPr/>
          <p:nvPr/>
        </p:nvGrpSpPr>
        <p:grpSpPr>
          <a:xfrm>
            <a:off x="6073286" y="808612"/>
            <a:ext cx="5558127" cy="2325769"/>
            <a:chOff x="5970635" y="536187"/>
            <a:chExt cx="5558127" cy="2325769"/>
          </a:xfrm>
        </p:grpSpPr>
        <p:grpSp>
          <p:nvGrpSpPr>
            <p:cNvPr id="34" name="Grupo 33">
              <a:extLst>
                <a:ext uri="{FF2B5EF4-FFF2-40B4-BE49-F238E27FC236}">
                  <a16:creationId xmlns:a16="http://schemas.microsoft.com/office/drawing/2014/main" id="{A46A0EAB-2AAB-EA87-CB42-6A4D1999A480}"/>
                </a:ext>
              </a:extLst>
            </p:cNvPr>
            <p:cNvGrpSpPr/>
            <p:nvPr/>
          </p:nvGrpSpPr>
          <p:grpSpPr>
            <a:xfrm rot="305575">
              <a:off x="6419587" y="768901"/>
              <a:ext cx="1089125" cy="941300"/>
              <a:chOff x="3644033" y="922968"/>
              <a:chExt cx="1477859" cy="1237801"/>
            </a:xfrm>
          </p:grpSpPr>
          <p:pic>
            <p:nvPicPr>
              <p:cNvPr id="28" name="Gráfico 27" descr="Documento con relleno sólido">
                <a:extLst>
                  <a:ext uri="{FF2B5EF4-FFF2-40B4-BE49-F238E27FC236}">
                    <a16:creationId xmlns:a16="http://schemas.microsoft.com/office/drawing/2014/main" id="{1B62EB61-7243-C461-7208-914A59C2A2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2313" y="1246369"/>
                <a:ext cx="914399" cy="914400"/>
              </a:xfrm>
              <a:prstGeom prst="rect">
                <a:avLst/>
              </a:prstGeom>
            </p:spPr>
          </p:pic>
          <p:sp>
            <p:nvSpPr>
              <p:cNvPr id="29" name="CuadroTexto 28">
                <a:extLst>
                  <a:ext uri="{FF2B5EF4-FFF2-40B4-BE49-F238E27FC236}">
                    <a16:creationId xmlns:a16="http://schemas.microsoft.com/office/drawing/2014/main" id="{8BCD3E7D-DFB0-ECB2-EF41-1EDCDA728832}"/>
                  </a:ext>
                </a:extLst>
              </p:cNvPr>
              <p:cNvSpPr txBox="1"/>
              <p:nvPr/>
            </p:nvSpPr>
            <p:spPr>
              <a:xfrm>
                <a:off x="3644033" y="922968"/>
                <a:ext cx="1477859" cy="445195"/>
              </a:xfrm>
              <a:prstGeom prst="rect">
                <a:avLst/>
              </a:prstGeom>
              <a:noFill/>
            </p:spPr>
            <p:txBody>
              <a:bodyPr wrap="square">
                <a:spAutoFit/>
              </a:bodyPr>
              <a:lstStyle/>
              <a:p>
                <a:pPr algn="ctr"/>
                <a:r>
                  <a:rPr lang="en-US" sz="1600" b="1" dirty="0"/>
                  <a:t>Text</a:t>
                </a:r>
                <a:endParaRPr lang="en-US" sz="1600" dirty="0"/>
              </a:p>
            </p:txBody>
          </p:sp>
        </p:grpSp>
        <p:grpSp>
          <p:nvGrpSpPr>
            <p:cNvPr id="35" name="Grupo 34">
              <a:extLst>
                <a:ext uri="{FF2B5EF4-FFF2-40B4-BE49-F238E27FC236}">
                  <a16:creationId xmlns:a16="http://schemas.microsoft.com/office/drawing/2014/main" id="{502980A2-C027-9585-8A80-2C14A5D8B4A9}"/>
                </a:ext>
              </a:extLst>
            </p:cNvPr>
            <p:cNvGrpSpPr/>
            <p:nvPr/>
          </p:nvGrpSpPr>
          <p:grpSpPr>
            <a:xfrm rot="20731084">
              <a:off x="7396718" y="1901438"/>
              <a:ext cx="1256832" cy="960518"/>
              <a:chOff x="2671917" y="1262536"/>
              <a:chExt cx="1477859" cy="1026648"/>
            </a:xfrm>
          </p:grpSpPr>
          <p:pic>
            <p:nvPicPr>
              <p:cNvPr id="24" name="Gráfico 23" descr="Voz con relleno sólido">
                <a:extLst>
                  <a:ext uri="{FF2B5EF4-FFF2-40B4-BE49-F238E27FC236}">
                    <a16:creationId xmlns:a16="http://schemas.microsoft.com/office/drawing/2014/main" id="{3F96601C-0FEA-E772-E64F-F19D7D61CF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2300" y="1374784"/>
                <a:ext cx="914400" cy="914400"/>
              </a:xfrm>
              <a:prstGeom prst="rect">
                <a:avLst/>
              </a:prstGeom>
            </p:spPr>
          </p:pic>
          <p:sp>
            <p:nvSpPr>
              <p:cNvPr id="30" name="CuadroTexto 29">
                <a:extLst>
                  <a:ext uri="{FF2B5EF4-FFF2-40B4-BE49-F238E27FC236}">
                    <a16:creationId xmlns:a16="http://schemas.microsoft.com/office/drawing/2014/main" id="{CEBDD1ED-219A-4F8F-69FB-0C7F720CAB77}"/>
                  </a:ext>
                </a:extLst>
              </p:cNvPr>
              <p:cNvSpPr txBox="1"/>
              <p:nvPr/>
            </p:nvSpPr>
            <p:spPr>
              <a:xfrm>
                <a:off x="2671917" y="1262536"/>
                <a:ext cx="1477859" cy="361863"/>
              </a:xfrm>
              <a:prstGeom prst="rect">
                <a:avLst/>
              </a:prstGeom>
              <a:noFill/>
            </p:spPr>
            <p:txBody>
              <a:bodyPr wrap="square">
                <a:spAutoFit/>
              </a:bodyPr>
              <a:lstStyle/>
              <a:p>
                <a:pPr algn="ctr"/>
                <a:r>
                  <a:rPr lang="en-US" sz="1600" b="1" dirty="0"/>
                  <a:t>Audio</a:t>
                </a:r>
                <a:endParaRPr lang="en-US" sz="1600" dirty="0"/>
              </a:p>
            </p:txBody>
          </p:sp>
        </p:grpSp>
        <p:grpSp>
          <p:nvGrpSpPr>
            <p:cNvPr id="36" name="Grupo 35">
              <a:extLst>
                <a:ext uri="{FF2B5EF4-FFF2-40B4-BE49-F238E27FC236}">
                  <a16:creationId xmlns:a16="http://schemas.microsoft.com/office/drawing/2014/main" id="{7E0FD6FA-8FB2-0E8A-3602-BDC2C3DF156E}"/>
                </a:ext>
              </a:extLst>
            </p:cNvPr>
            <p:cNvGrpSpPr/>
            <p:nvPr/>
          </p:nvGrpSpPr>
          <p:grpSpPr>
            <a:xfrm>
              <a:off x="7531717" y="881110"/>
              <a:ext cx="988890" cy="972883"/>
              <a:chOff x="1131817" y="1362590"/>
              <a:chExt cx="1477859" cy="1242736"/>
            </a:xfrm>
          </p:grpSpPr>
          <p:pic>
            <p:nvPicPr>
              <p:cNvPr id="22" name="Gráfico 21" descr="Imágenes con relleno sólido">
                <a:extLst>
                  <a:ext uri="{FF2B5EF4-FFF2-40B4-BE49-F238E27FC236}">
                    <a16:creationId xmlns:a16="http://schemas.microsoft.com/office/drawing/2014/main" id="{00AB7A9E-BFF3-135B-533B-DD92B31A28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2837" y="1690926"/>
                <a:ext cx="914400" cy="914400"/>
              </a:xfrm>
              <a:prstGeom prst="rect">
                <a:avLst/>
              </a:prstGeom>
            </p:spPr>
          </p:pic>
          <p:sp>
            <p:nvSpPr>
              <p:cNvPr id="31" name="CuadroTexto 30">
                <a:extLst>
                  <a:ext uri="{FF2B5EF4-FFF2-40B4-BE49-F238E27FC236}">
                    <a16:creationId xmlns:a16="http://schemas.microsoft.com/office/drawing/2014/main" id="{03D5CBB6-9796-63AB-9B43-4FADE8FAD490}"/>
                  </a:ext>
                </a:extLst>
              </p:cNvPr>
              <p:cNvSpPr txBox="1"/>
              <p:nvPr/>
            </p:nvSpPr>
            <p:spPr>
              <a:xfrm>
                <a:off x="1131817" y="1362590"/>
                <a:ext cx="1477859" cy="432460"/>
              </a:xfrm>
              <a:prstGeom prst="rect">
                <a:avLst/>
              </a:prstGeom>
              <a:noFill/>
            </p:spPr>
            <p:txBody>
              <a:bodyPr wrap="square">
                <a:spAutoFit/>
              </a:bodyPr>
              <a:lstStyle/>
              <a:p>
                <a:pPr algn="ctr"/>
                <a:r>
                  <a:rPr lang="en-US" sz="1600" b="1" dirty="0"/>
                  <a:t>Images</a:t>
                </a:r>
                <a:endParaRPr lang="en-US" sz="1600" dirty="0"/>
              </a:p>
            </p:txBody>
          </p:sp>
        </p:grpSp>
        <p:grpSp>
          <p:nvGrpSpPr>
            <p:cNvPr id="33" name="Grupo 32">
              <a:extLst>
                <a:ext uri="{FF2B5EF4-FFF2-40B4-BE49-F238E27FC236}">
                  <a16:creationId xmlns:a16="http://schemas.microsoft.com/office/drawing/2014/main" id="{AD51F77E-2154-7758-5878-0D82B0E0E63A}"/>
                </a:ext>
              </a:extLst>
            </p:cNvPr>
            <p:cNvGrpSpPr/>
            <p:nvPr/>
          </p:nvGrpSpPr>
          <p:grpSpPr>
            <a:xfrm rot="20870817">
              <a:off x="5970635" y="1594072"/>
              <a:ext cx="1555581" cy="955753"/>
              <a:chOff x="1960139" y="2540852"/>
              <a:chExt cx="1714579" cy="1247775"/>
            </a:xfrm>
          </p:grpSpPr>
          <p:pic>
            <p:nvPicPr>
              <p:cNvPr id="26" name="Gráfico 25" descr="Gráfico de barras con relleno sólido">
                <a:extLst>
                  <a:ext uri="{FF2B5EF4-FFF2-40B4-BE49-F238E27FC236}">
                    <a16:creationId xmlns:a16="http://schemas.microsoft.com/office/drawing/2014/main" id="{EFA87DEB-6FC4-64B8-0592-22A0552A9D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34646" y="2540852"/>
                <a:ext cx="914400" cy="914400"/>
              </a:xfrm>
              <a:prstGeom prst="rect">
                <a:avLst/>
              </a:prstGeom>
            </p:spPr>
          </p:pic>
          <p:sp>
            <p:nvSpPr>
              <p:cNvPr id="32" name="CuadroTexto 31">
                <a:extLst>
                  <a:ext uri="{FF2B5EF4-FFF2-40B4-BE49-F238E27FC236}">
                    <a16:creationId xmlns:a16="http://schemas.microsoft.com/office/drawing/2014/main" id="{FC57E24C-A9F5-5076-4901-983D7E32B4ED}"/>
                  </a:ext>
                </a:extLst>
              </p:cNvPr>
              <p:cNvSpPr txBox="1"/>
              <p:nvPr/>
            </p:nvSpPr>
            <p:spPr>
              <a:xfrm>
                <a:off x="1960139" y="3346631"/>
                <a:ext cx="1714579" cy="441996"/>
              </a:xfrm>
              <a:prstGeom prst="rect">
                <a:avLst/>
              </a:prstGeom>
              <a:noFill/>
            </p:spPr>
            <p:txBody>
              <a:bodyPr wrap="square">
                <a:spAutoFit/>
              </a:bodyPr>
              <a:lstStyle/>
              <a:p>
                <a:pPr algn="ctr"/>
                <a:r>
                  <a:rPr lang="en-US" sz="1600" b="1" dirty="0"/>
                  <a:t>Tabular data</a:t>
                </a:r>
                <a:endParaRPr lang="en-US" sz="1600" dirty="0"/>
              </a:p>
            </p:txBody>
          </p:sp>
        </p:grpSp>
        <p:sp>
          <p:nvSpPr>
            <p:cNvPr id="38" name="Flecha: a la derecha 37">
              <a:extLst>
                <a:ext uri="{FF2B5EF4-FFF2-40B4-BE49-F238E27FC236}">
                  <a16:creationId xmlns:a16="http://schemas.microsoft.com/office/drawing/2014/main" id="{365C0794-3ECB-59A1-F3F8-CA8F03C3852E}"/>
                </a:ext>
              </a:extLst>
            </p:cNvPr>
            <p:cNvSpPr/>
            <p:nvPr/>
          </p:nvSpPr>
          <p:spPr>
            <a:xfrm>
              <a:off x="8721498" y="1700244"/>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9" name="Picture 6" descr="Neural Networks Icons - Free SVG &amp; PNG Neural Networks Images - Noun Project">
              <a:extLst>
                <a:ext uri="{FF2B5EF4-FFF2-40B4-BE49-F238E27FC236}">
                  <a16:creationId xmlns:a16="http://schemas.microsoft.com/office/drawing/2014/main" id="{3CEB0D04-EB89-B5FA-BFDF-D8B0513A55E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8278" b="18410"/>
            <a:stretch/>
          </p:blipFill>
          <p:spPr bwMode="auto">
            <a:xfrm>
              <a:off x="9094312" y="1107293"/>
              <a:ext cx="2434450" cy="1541287"/>
            </a:xfrm>
            <a:prstGeom prst="rect">
              <a:avLst/>
            </a:prstGeom>
            <a:noFill/>
            <a:extLst>
              <a:ext uri="{909E8E84-426E-40DD-AFC4-6F175D3DCCD1}">
                <a14:hiddenFill xmlns:a14="http://schemas.microsoft.com/office/drawing/2010/main">
                  <a:solidFill>
                    <a:srgbClr val="FFFFFF"/>
                  </a:solidFill>
                </a14:hiddenFill>
              </a:ext>
            </a:extLst>
          </p:spPr>
        </p:pic>
        <p:sp>
          <p:nvSpPr>
            <p:cNvPr id="40" name="Elipse 39">
              <a:extLst>
                <a:ext uri="{FF2B5EF4-FFF2-40B4-BE49-F238E27FC236}">
                  <a16:creationId xmlns:a16="http://schemas.microsoft.com/office/drawing/2014/main" id="{FB0EAC15-8D9E-9645-57EB-0CDA9C88061A}"/>
                </a:ext>
              </a:extLst>
            </p:cNvPr>
            <p:cNvSpPr/>
            <p:nvPr/>
          </p:nvSpPr>
          <p:spPr>
            <a:xfrm>
              <a:off x="7412401" y="916723"/>
              <a:ext cx="1186424" cy="985774"/>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A41C78B0-E773-9AFE-6D4F-2E244842705D}"/>
                </a:ext>
              </a:extLst>
            </p:cNvPr>
            <p:cNvSpPr/>
            <p:nvPr/>
          </p:nvSpPr>
          <p:spPr>
            <a:xfrm rot="8056561">
              <a:off x="8621770" y="932727"/>
              <a:ext cx="367881" cy="276594"/>
            </a:xfrm>
            <a:prstGeom prst="rightArrow">
              <a:avLst>
                <a:gd name="adj1" fmla="val 50000"/>
                <a:gd name="adj2" fmla="val 40749"/>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982EF29E-5AF0-AEE7-6F65-0C8EF97069D3}"/>
                </a:ext>
              </a:extLst>
            </p:cNvPr>
            <p:cNvSpPr txBox="1"/>
            <p:nvPr/>
          </p:nvSpPr>
          <p:spPr>
            <a:xfrm>
              <a:off x="8563761" y="536187"/>
              <a:ext cx="2058305" cy="646331"/>
            </a:xfrm>
            <a:prstGeom prst="rect">
              <a:avLst/>
            </a:prstGeom>
            <a:noFill/>
          </p:spPr>
          <p:txBody>
            <a:bodyPr wrap="square">
              <a:spAutoFit/>
            </a:bodyPr>
            <a:lstStyle/>
            <a:p>
              <a:pPr algn="ctr"/>
              <a:r>
                <a:rPr lang="en-US" b="1" dirty="0">
                  <a:solidFill>
                    <a:schemeClr val="accent2"/>
                  </a:solidFill>
                </a:rPr>
                <a:t>Covered in this bootcamp</a:t>
              </a:r>
              <a:endParaRPr lang="en-US" dirty="0">
                <a:solidFill>
                  <a:schemeClr val="accent2"/>
                </a:solidFill>
              </a:endParaRPr>
            </a:p>
          </p:txBody>
        </p:sp>
      </p:grpSp>
      <p:sp>
        <p:nvSpPr>
          <p:cNvPr id="43" name="CuadroTexto 42">
            <a:extLst>
              <a:ext uri="{FF2B5EF4-FFF2-40B4-BE49-F238E27FC236}">
                <a16:creationId xmlns:a16="http://schemas.microsoft.com/office/drawing/2014/main" id="{037D8EA3-F813-A642-A542-7180196960A7}"/>
              </a:ext>
            </a:extLst>
          </p:cNvPr>
          <p:cNvSpPr txBox="1"/>
          <p:nvPr/>
        </p:nvSpPr>
        <p:spPr>
          <a:xfrm>
            <a:off x="108312" y="2903032"/>
            <a:ext cx="5850295" cy="400110"/>
          </a:xfrm>
          <a:prstGeom prst="rect">
            <a:avLst/>
          </a:prstGeom>
          <a:noFill/>
        </p:spPr>
        <p:txBody>
          <a:bodyPr wrap="square">
            <a:spAutoFit/>
          </a:bodyPr>
          <a:lstStyle/>
          <a:p>
            <a:pPr algn="just"/>
            <a:r>
              <a:rPr lang="en-US" sz="2000" dirty="0"/>
              <a:t>Common computer vision tasks include:</a:t>
            </a:r>
          </a:p>
        </p:txBody>
      </p:sp>
      <p:graphicFrame>
        <p:nvGraphicFramePr>
          <p:cNvPr id="45" name="Tabla 18">
            <a:extLst>
              <a:ext uri="{FF2B5EF4-FFF2-40B4-BE49-F238E27FC236}">
                <a16:creationId xmlns:a16="http://schemas.microsoft.com/office/drawing/2014/main" id="{79B68964-47DE-BFDE-F59E-D125D7936892}"/>
              </a:ext>
            </a:extLst>
          </p:cNvPr>
          <p:cNvGraphicFramePr>
            <a:graphicFrameLocks noGrp="1"/>
          </p:cNvGraphicFramePr>
          <p:nvPr>
            <p:extLst>
              <p:ext uri="{D42A27DB-BD31-4B8C-83A1-F6EECF244321}">
                <p14:modId xmlns:p14="http://schemas.microsoft.com/office/powerpoint/2010/main" val="1559283520"/>
              </p:ext>
            </p:extLst>
          </p:nvPr>
        </p:nvGraphicFramePr>
        <p:xfrm>
          <a:off x="2682575" y="3669284"/>
          <a:ext cx="8945568" cy="1464704"/>
        </p:xfrm>
        <a:graphic>
          <a:graphicData uri="http://schemas.openxmlformats.org/drawingml/2006/table">
            <a:tbl>
              <a:tblPr firstRow="1" bandRow="1">
                <a:tableStyleId>{5202B0CA-FC54-4496-8BCA-5EF66A818D29}</a:tableStyleId>
              </a:tblPr>
              <a:tblGrid>
                <a:gridCol w="2908787">
                  <a:extLst>
                    <a:ext uri="{9D8B030D-6E8A-4147-A177-3AD203B41FA5}">
                      <a16:colId xmlns:a16="http://schemas.microsoft.com/office/drawing/2014/main" val="3322387428"/>
                    </a:ext>
                  </a:extLst>
                </a:gridCol>
                <a:gridCol w="3127954">
                  <a:extLst>
                    <a:ext uri="{9D8B030D-6E8A-4147-A177-3AD203B41FA5}">
                      <a16:colId xmlns:a16="http://schemas.microsoft.com/office/drawing/2014/main" val="3574966915"/>
                    </a:ext>
                  </a:extLst>
                </a:gridCol>
                <a:gridCol w="2908827">
                  <a:extLst>
                    <a:ext uri="{9D8B030D-6E8A-4147-A177-3AD203B41FA5}">
                      <a16:colId xmlns:a16="http://schemas.microsoft.com/office/drawing/2014/main" val="745566404"/>
                    </a:ext>
                  </a:extLst>
                </a:gridCol>
              </a:tblGrid>
              <a:tr h="397904">
                <a:tc>
                  <a:txBody>
                    <a:bodyPr/>
                    <a:lstStyle/>
                    <a:p>
                      <a:pPr algn="ctr"/>
                      <a:r>
                        <a:rPr lang="en-US" sz="2000" b="1" dirty="0"/>
                        <a:t>Classification</a:t>
                      </a:r>
                      <a:endParaRPr lang="es-ES" sz="2000" b="1"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err="1">
                          <a:solidFill>
                            <a:schemeClr val="bg1"/>
                          </a:solidFill>
                        </a:rPr>
                        <a:t>Detection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kern="1200" dirty="0" err="1">
                          <a:solidFill>
                            <a:schemeClr val="bg1"/>
                          </a:solidFill>
                          <a:effectLst/>
                        </a:rPr>
                        <a:t>Segmentation</a:t>
                      </a:r>
                      <a:endParaRPr lang="es-ES" sz="20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587051">
                <a:tc>
                  <a:txBody>
                    <a:bodyPr/>
                    <a:lstStyle/>
                    <a:p>
                      <a:pPr algn="ctr"/>
                      <a:r>
                        <a:rPr lang="en-US" sz="1600" b="1" dirty="0">
                          <a:solidFill>
                            <a:schemeClr val="tx1"/>
                          </a:solidFill>
                          <a:latin typeface="+mn-lt"/>
                        </a:rPr>
                        <a:t>Identification of the classes present in the image</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Location of each instance, which is usually represented by drawing a bounding box around it</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600" b="1" dirty="0">
                          <a:solidFill>
                            <a:schemeClr val="tx1"/>
                          </a:solidFill>
                          <a:latin typeface="+mn-lt"/>
                        </a:rPr>
                        <a:t>It requires classification at the pixel level. Different values are assigned to the pixels belonging to each category</a:t>
                      </a:r>
                      <a:endParaRPr lang="es-ES" sz="16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bl>
          </a:graphicData>
        </a:graphic>
      </p:graphicFrame>
      <p:sp>
        <p:nvSpPr>
          <p:cNvPr id="46" name="CuadroTexto 45">
            <a:extLst>
              <a:ext uri="{FF2B5EF4-FFF2-40B4-BE49-F238E27FC236}">
                <a16:creationId xmlns:a16="http://schemas.microsoft.com/office/drawing/2014/main" id="{FBA40B33-1A7A-A889-2E26-B0FA7F4623F0}"/>
              </a:ext>
            </a:extLst>
          </p:cNvPr>
          <p:cNvSpPr txBox="1"/>
          <p:nvPr/>
        </p:nvSpPr>
        <p:spPr>
          <a:xfrm>
            <a:off x="227509" y="3440782"/>
            <a:ext cx="2249975" cy="400110"/>
          </a:xfrm>
          <a:prstGeom prst="rect">
            <a:avLst/>
          </a:prstGeom>
          <a:noFill/>
        </p:spPr>
        <p:txBody>
          <a:bodyPr wrap="square" rtlCol="0">
            <a:spAutoFit/>
          </a:bodyPr>
          <a:lstStyle/>
          <a:p>
            <a:pPr algn="ctr"/>
            <a:r>
              <a:rPr lang="es-ES" sz="2000" b="1" dirty="0"/>
              <a:t>Input </a:t>
            </a:r>
            <a:r>
              <a:rPr lang="es-ES" sz="2000" b="1" dirty="0" err="1"/>
              <a:t>image</a:t>
            </a:r>
            <a:endParaRPr lang="es-ES" b="1" dirty="0"/>
          </a:p>
        </p:txBody>
      </p:sp>
      <p:sp>
        <p:nvSpPr>
          <p:cNvPr id="47" name="CuadroTexto 46">
            <a:extLst>
              <a:ext uri="{FF2B5EF4-FFF2-40B4-BE49-F238E27FC236}">
                <a16:creationId xmlns:a16="http://schemas.microsoft.com/office/drawing/2014/main" id="{0CA63F50-3C1B-0BB8-BCE9-6BFE8745C528}"/>
              </a:ext>
            </a:extLst>
          </p:cNvPr>
          <p:cNvSpPr txBox="1"/>
          <p:nvPr/>
        </p:nvSpPr>
        <p:spPr>
          <a:xfrm>
            <a:off x="60803" y="5749243"/>
            <a:ext cx="2249975" cy="707886"/>
          </a:xfrm>
          <a:prstGeom prst="rect">
            <a:avLst/>
          </a:prstGeom>
          <a:noFill/>
        </p:spPr>
        <p:txBody>
          <a:bodyPr wrap="square" rtlCol="0">
            <a:spAutoFit/>
          </a:bodyPr>
          <a:lstStyle/>
          <a:p>
            <a:pPr algn="ctr"/>
            <a:r>
              <a:rPr lang="es-ES" sz="2000" b="1" dirty="0"/>
              <a:t>Output </a:t>
            </a:r>
            <a:r>
              <a:rPr lang="es-ES" sz="2000" b="1" dirty="0" err="1"/>
              <a:t>of</a:t>
            </a:r>
            <a:r>
              <a:rPr lang="es-ES" sz="2000" b="1" dirty="0"/>
              <a:t> </a:t>
            </a:r>
            <a:r>
              <a:rPr lang="es-ES" sz="2000" b="1" dirty="0" err="1"/>
              <a:t>each</a:t>
            </a:r>
            <a:r>
              <a:rPr lang="es-ES" sz="2000" b="1" dirty="0"/>
              <a:t> </a:t>
            </a:r>
            <a:r>
              <a:rPr lang="es-ES" sz="2000" b="1" dirty="0" err="1"/>
              <a:t>model</a:t>
            </a:r>
            <a:r>
              <a:rPr lang="es-ES" sz="2000" b="1" dirty="0"/>
              <a:t>:</a:t>
            </a:r>
            <a:endParaRPr lang="es-ES" b="1" dirty="0"/>
          </a:p>
        </p:txBody>
      </p:sp>
      <p:sp>
        <p:nvSpPr>
          <p:cNvPr id="49" name="Flecha: a la derecha 48">
            <a:extLst>
              <a:ext uri="{FF2B5EF4-FFF2-40B4-BE49-F238E27FC236}">
                <a16:creationId xmlns:a16="http://schemas.microsoft.com/office/drawing/2014/main" id="{CE9FE598-187E-6A57-5084-44BAC8D1FF72}"/>
              </a:ext>
            </a:extLst>
          </p:cNvPr>
          <p:cNvSpPr/>
          <p:nvPr/>
        </p:nvSpPr>
        <p:spPr>
          <a:xfrm rot="5400000">
            <a:off x="3970707" y="5073105"/>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Flecha: a la derecha 49">
            <a:extLst>
              <a:ext uri="{FF2B5EF4-FFF2-40B4-BE49-F238E27FC236}">
                <a16:creationId xmlns:a16="http://schemas.microsoft.com/office/drawing/2014/main" id="{49BDE1AB-795D-4FAC-F141-51BF9B9856C1}"/>
              </a:ext>
            </a:extLst>
          </p:cNvPr>
          <p:cNvSpPr/>
          <p:nvPr/>
        </p:nvSpPr>
        <p:spPr>
          <a:xfrm rot="5400000">
            <a:off x="6973032" y="5088701"/>
            <a:ext cx="245726"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Flecha: a la derecha 51">
            <a:extLst>
              <a:ext uri="{FF2B5EF4-FFF2-40B4-BE49-F238E27FC236}">
                <a16:creationId xmlns:a16="http://schemas.microsoft.com/office/drawing/2014/main" id="{C52F9991-9DF9-0301-A69D-ED2D7FE05125}"/>
              </a:ext>
            </a:extLst>
          </p:cNvPr>
          <p:cNvSpPr/>
          <p:nvPr/>
        </p:nvSpPr>
        <p:spPr>
          <a:xfrm rot="5400000">
            <a:off x="10022914" y="5084143"/>
            <a:ext cx="267801" cy="35970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5E04164F-7A75-0E0E-C688-45A2A4EA66D9}"/>
              </a:ext>
            </a:extLst>
          </p:cNvPr>
          <p:cNvSpPr/>
          <p:nvPr/>
        </p:nvSpPr>
        <p:spPr>
          <a:xfrm>
            <a:off x="2650524" y="5378333"/>
            <a:ext cx="8945568" cy="139862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20368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1DCDBE71-3C05-14F2-FD20-745B0CB1405A}"/>
              </a:ext>
            </a:extLst>
          </p:cNvPr>
          <p:cNvSpPr txBox="1"/>
          <p:nvPr/>
        </p:nvSpPr>
        <p:spPr>
          <a:xfrm>
            <a:off x="191976" y="896534"/>
            <a:ext cx="11085623" cy="646331"/>
          </a:xfrm>
          <a:prstGeom prst="rect">
            <a:avLst/>
          </a:prstGeom>
          <a:noFill/>
        </p:spPr>
        <p:txBody>
          <a:bodyPr wrap="square">
            <a:spAutoFit/>
          </a:bodyPr>
          <a:lstStyle/>
          <a:p>
            <a:pPr algn="just"/>
            <a:r>
              <a:rPr lang="en-US" b="1" dirty="0">
                <a:solidFill>
                  <a:schemeClr val="accent2"/>
                </a:solidFill>
              </a:rPr>
              <a:t>Convolutional neural networks (CNNs) </a:t>
            </a:r>
            <a:r>
              <a:rPr lang="en-US" dirty="0"/>
              <a:t>are a specialized type of neural network designed for </a:t>
            </a:r>
            <a:r>
              <a:rPr lang="en-US" b="1" dirty="0">
                <a:solidFill>
                  <a:schemeClr val="accent2"/>
                </a:solidFill>
              </a:rPr>
              <a:t>image processing tasks</a:t>
            </a:r>
            <a:r>
              <a:rPr lang="en-US" dirty="0"/>
              <a:t>. A </a:t>
            </a:r>
            <a:r>
              <a:rPr lang="en-US" u="sng" dirty="0"/>
              <a:t>typical</a:t>
            </a:r>
            <a:r>
              <a:rPr lang="en-US" dirty="0"/>
              <a:t> CNN architecture (for classification tasks) can be divided into the following layers:</a:t>
            </a:r>
            <a:endParaRPr lang="es-ES" dirty="0"/>
          </a:p>
        </p:txBody>
      </p:sp>
      <p:graphicFrame>
        <p:nvGraphicFramePr>
          <p:cNvPr id="10" name="Tabla 18">
            <a:extLst>
              <a:ext uri="{FF2B5EF4-FFF2-40B4-BE49-F238E27FC236}">
                <a16:creationId xmlns:a16="http://schemas.microsoft.com/office/drawing/2014/main" id="{7B3A014F-B269-D481-EDF8-99E260AADFDC}"/>
              </a:ext>
            </a:extLst>
          </p:cNvPr>
          <p:cNvGraphicFramePr>
            <a:graphicFrameLocks noGrp="1"/>
          </p:cNvGraphicFramePr>
          <p:nvPr>
            <p:extLst>
              <p:ext uri="{D42A27DB-BD31-4B8C-83A1-F6EECF244321}">
                <p14:modId xmlns:p14="http://schemas.microsoft.com/office/powerpoint/2010/main" val="369218234"/>
              </p:ext>
            </p:extLst>
          </p:nvPr>
        </p:nvGraphicFramePr>
        <p:xfrm>
          <a:off x="191976" y="1608900"/>
          <a:ext cx="11873023" cy="5214558"/>
        </p:xfrm>
        <a:graphic>
          <a:graphicData uri="http://schemas.openxmlformats.org/drawingml/2006/table">
            <a:tbl>
              <a:tblPr firstRow="1" bandRow="1">
                <a:tableStyleId>{5202B0CA-FC54-4496-8BCA-5EF66A818D29}</a:tableStyleId>
              </a:tblPr>
              <a:tblGrid>
                <a:gridCol w="1606916">
                  <a:extLst>
                    <a:ext uri="{9D8B030D-6E8A-4147-A177-3AD203B41FA5}">
                      <a16:colId xmlns:a16="http://schemas.microsoft.com/office/drawing/2014/main" val="1088722529"/>
                    </a:ext>
                  </a:extLst>
                </a:gridCol>
                <a:gridCol w="2617826">
                  <a:extLst>
                    <a:ext uri="{9D8B030D-6E8A-4147-A177-3AD203B41FA5}">
                      <a16:colId xmlns:a16="http://schemas.microsoft.com/office/drawing/2014/main" val="3322387428"/>
                    </a:ext>
                  </a:extLst>
                </a:gridCol>
                <a:gridCol w="2488907">
                  <a:extLst>
                    <a:ext uri="{9D8B030D-6E8A-4147-A177-3AD203B41FA5}">
                      <a16:colId xmlns:a16="http://schemas.microsoft.com/office/drawing/2014/main" val="3574966915"/>
                    </a:ext>
                  </a:extLst>
                </a:gridCol>
                <a:gridCol w="2857500">
                  <a:extLst>
                    <a:ext uri="{9D8B030D-6E8A-4147-A177-3AD203B41FA5}">
                      <a16:colId xmlns:a16="http://schemas.microsoft.com/office/drawing/2014/main" val="4072814807"/>
                    </a:ext>
                  </a:extLst>
                </a:gridCol>
                <a:gridCol w="2301874">
                  <a:extLst>
                    <a:ext uri="{9D8B030D-6E8A-4147-A177-3AD203B41FA5}">
                      <a16:colId xmlns:a16="http://schemas.microsoft.com/office/drawing/2014/main" val="745566404"/>
                    </a:ext>
                  </a:extLst>
                </a:gridCol>
              </a:tblGrid>
              <a:tr h="853708">
                <a:tc>
                  <a:txBody>
                    <a:bodyPr/>
                    <a:lstStyle/>
                    <a:p>
                      <a:pPr algn="ctr"/>
                      <a:r>
                        <a:rPr lang="es-ES" sz="1800" b="1" dirty="0" err="1">
                          <a:solidFill>
                            <a:schemeClr val="tx1"/>
                          </a:solidFill>
                        </a:rPr>
                        <a:t>Layer</a:t>
                      </a:r>
                      <a:r>
                        <a:rPr lang="es-ES" sz="1800" b="1" dirty="0">
                          <a:solidFill>
                            <a:schemeClr val="tx1"/>
                          </a:solidFill>
                        </a:rPr>
                        <a:t> </a:t>
                      </a:r>
                      <a:r>
                        <a:rPr lang="es-ES" sz="1800" b="1" dirty="0" err="1">
                          <a:solidFill>
                            <a:schemeClr val="tx1"/>
                          </a:solidFill>
                        </a:rPr>
                        <a:t>Type</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a:t>Convolutional layer</a:t>
                      </a:r>
                      <a:endParaRPr lang="es-E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solidFill>
                            <a:schemeClr val="bg1"/>
                          </a:solidFill>
                        </a:rPr>
                        <a:t>Non-linear </a:t>
                      </a:r>
                      <a:r>
                        <a:rPr lang="es-ES" sz="1800" b="1" dirty="0" err="1">
                          <a:solidFill>
                            <a:schemeClr val="bg1"/>
                          </a:solidFill>
                        </a:rPr>
                        <a:t>activation</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err="1">
                          <a:solidFill>
                            <a:schemeClr val="bg1"/>
                          </a:solidFill>
                        </a:rPr>
                        <a:t>Pooling</a:t>
                      </a:r>
                      <a:r>
                        <a:rPr lang="es-ES" sz="1800" b="1" dirty="0">
                          <a:solidFill>
                            <a:schemeClr val="bg1"/>
                          </a:solidFill>
                        </a:rPr>
                        <a:t> </a:t>
                      </a:r>
                      <a:r>
                        <a:rPr lang="es-ES" sz="1800" b="1" dirty="0" err="1">
                          <a:solidFill>
                            <a:schemeClr val="bg1"/>
                          </a:solidFill>
                        </a:rPr>
                        <a:t>layers</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kern="1200" dirty="0" err="1">
                          <a:solidFill>
                            <a:schemeClr val="bg1"/>
                          </a:solidFill>
                          <a:effectLst/>
                        </a:rPr>
                        <a:t>Fully</a:t>
                      </a:r>
                      <a:r>
                        <a:rPr lang="es-ES" sz="1800" b="1" kern="1200" dirty="0">
                          <a:solidFill>
                            <a:schemeClr val="bg1"/>
                          </a:solidFill>
                          <a:effectLst/>
                        </a:rPr>
                        <a:t> </a:t>
                      </a:r>
                      <a:r>
                        <a:rPr lang="es-ES" sz="1800" b="1" kern="1200" dirty="0" err="1">
                          <a:solidFill>
                            <a:schemeClr val="bg1"/>
                          </a:solidFill>
                          <a:effectLst/>
                        </a:rPr>
                        <a:t>connected</a:t>
                      </a:r>
                      <a:r>
                        <a:rPr lang="es-ES" sz="1800" b="1" kern="1200" dirty="0">
                          <a:solidFill>
                            <a:schemeClr val="bg1"/>
                          </a:solidFill>
                          <a:effectLst/>
                        </a:rPr>
                        <a:t> (FC) </a:t>
                      </a:r>
                      <a:r>
                        <a:rPr lang="es-ES" sz="1800" b="1" kern="1200" dirty="0" err="1">
                          <a:solidFill>
                            <a:schemeClr val="bg1"/>
                          </a:solidFill>
                          <a:effectLst/>
                        </a:rPr>
                        <a:t>layer</a:t>
                      </a:r>
                      <a:endParaRPr lang="es-ES" sz="1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67"/>
                    </a:solidFill>
                  </a:tcPr>
                </a:tc>
                <a:extLst>
                  <a:ext uri="{0D108BD9-81ED-4DB2-BD59-A6C34878D82A}">
                    <a16:rowId xmlns:a16="http://schemas.microsoft.com/office/drawing/2014/main" val="2402850938"/>
                  </a:ext>
                </a:extLst>
              </a:tr>
              <a:tr h="1200379">
                <a:tc>
                  <a:txBody>
                    <a:bodyPr/>
                    <a:lstStyle/>
                    <a:p>
                      <a:pPr algn="ctr"/>
                      <a:r>
                        <a:rPr lang="es-ES" sz="1800" b="1" dirty="0" err="1">
                          <a:solidFill>
                            <a:schemeClr val="tx1"/>
                          </a:solidFill>
                          <a:latin typeface="+mn-lt"/>
                        </a:rPr>
                        <a:t>What</a:t>
                      </a:r>
                      <a:r>
                        <a:rPr lang="es-ES" sz="1800" b="1" dirty="0">
                          <a:solidFill>
                            <a:schemeClr val="tx1"/>
                          </a:solidFill>
                          <a:latin typeface="+mn-lt"/>
                        </a:rPr>
                        <a:t> </a:t>
                      </a:r>
                      <a:r>
                        <a:rPr lang="es-ES" sz="1800" b="1" dirty="0" err="1">
                          <a:solidFill>
                            <a:schemeClr val="tx1"/>
                          </a:solidFill>
                          <a:latin typeface="+mn-lt"/>
                        </a:rPr>
                        <a:t>does</a:t>
                      </a:r>
                      <a:r>
                        <a:rPr lang="es-ES" sz="1800" b="1" dirty="0">
                          <a:solidFill>
                            <a:schemeClr val="tx1"/>
                          </a:solidFill>
                          <a:latin typeface="+mn-lt"/>
                        </a:rPr>
                        <a:t> </a:t>
                      </a:r>
                      <a:r>
                        <a:rPr lang="es-ES" sz="1800" b="1" dirty="0" err="1">
                          <a:solidFill>
                            <a:schemeClr val="tx1"/>
                          </a:solidFill>
                          <a:latin typeface="+mn-lt"/>
                        </a:rPr>
                        <a:t>it</a:t>
                      </a:r>
                      <a:r>
                        <a:rPr lang="es-ES" sz="1800" b="1" dirty="0">
                          <a:solidFill>
                            <a:schemeClr val="tx1"/>
                          </a:solidFill>
                          <a:latin typeface="+mn-lt"/>
                        </a:rPr>
                        <a:t> 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n-US" sz="1400" b="1" dirty="0">
                          <a:solidFill>
                            <a:schemeClr val="tx1"/>
                          </a:solidFill>
                          <a:latin typeface="+mn-lt"/>
                        </a:rPr>
                        <a:t>Extracts/learns the most important features from images, creating the “feature maps”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mn-lt"/>
                        </a:rPr>
                        <a:t> </a:t>
                      </a:r>
                      <a:r>
                        <a:rPr lang="es-ES" sz="1400" b="1" dirty="0" err="1">
                          <a:solidFill>
                            <a:schemeClr val="tx1"/>
                          </a:solidFill>
                          <a:latin typeface="+mn-lt"/>
                        </a:rPr>
                        <a:t>Add</a:t>
                      </a:r>
                      <a:r>
                        <a:rPr lang="es-ES" sz="1400" b="1" dirty="0">
                          <a:solidFill>
                            <a:schemeClr val="tx1"/>
                          </a:solidFill>
                          <a:latin typeface="+mn-lt"/>
                        </a:rPr>
                        <a:t> a non-</a:t>
                      </a:r>
                      <a:r>
                        <a:rPr lang="es-ES" sz="1400" b="1" dirty="0" err="1">
                          <a:solidFill>
                            <a:schemeClr val="tx1"/>
                          </a:solidFill>
                          <a:latin typeface="+mn-lt"/>
                        </a:rPr>
                        <a:t>linearity</a:t>
                      </a:r>
                      <a:r>
                        <a:rPr lang="es-ES" sz="1400" b="1" dirty="0">
                          <a:solidFill>
                            <a:schemeClr val="tx1"/>
                          </a:solidFill>
                          <a:latin typeface="+mn-lt"/>
                        </a:rPr>
                        <a:t> </a:t>
                      </a:r>
                      <a:r>
                        <a:rPr lang="es-ES" sz="1400" b="1" dirty="0" err="1">
                          <a:solidFill>
                            <a:schemeClr val="tx1"/>
                          </a:solidFill>
                          <a:latin typeface="+mn-lt"/>
                        </a:rPr>
                        <a:t>to</a:t>
                      </a:r>
                      <a:r>
                        <a:rPr lang="es-ES" sz="1400" b="1" dirty="0">
                          <a:solidFill>
                            <a:schemeClr val="tx1"/>
                          </a:solidFill>
                          <a:latin typeface="+mn-lt"/>
                        </a:rPr>
                        <a:t> </a:t>
                      </a:r>
                      <a:r>
                        <a:rPr lang="es-ES" sz="1400" b="1" dirty="0" err="1">
                          <a:solidFill>
                            <a:schemeClr val="tx1"/>
                          </a:solidFill>
                          <a:latin typeface="+mn-lt"/>
                        </a:rPr>
                        <a:t>learned</a:t>
                      </a:r>
                      <a:r>
                        <a:rPr lang="es-ES" sz="1400" b="1" dirty="0">
                          <a:solidFill>
                            <a:schemeClr val="tx1"/>
                          </a:solidFill>
                          <a:latin typeface="+mn-lt"/>
                        </a:rPr>
                        <a:t> </a:t>
                      </a:r>
                      <a:r>
                        <a:rPr lang="es-ES" sz="1400" b="1" dirty="0" err="1">
                          <a:solidFill>
                            <a:schemeClr val="tx1"/>
                          </a:solidFill>
                          <a:latin typeface="+mn-lt"/>
                        </a:rPr>
                        <a:t>features</a:t>
                      </a:r>
                      <a:r>
                        <a:rPr lang="es-ES" sz="1400" b="1" dirty="0">
                          <a:solidFill>
                            <a:schemeClr val="tx1"/>
                          </a:solidFill>
                          <a:latin typeface="+mn-lt"/>
                        </a:rPr>
                        <a:t>. </a:t>
                      </a:r>
                      <a:r>
                        <a:rPr lang="en-US" sz="1400" b="1" dirty="0">
                          <a:solidFill>
                            <a:schemeClr val="tx1"/>
                          </a:solidFill>
                          <a:latin typeface="+mn-lt"/>
                        </a:rPr>
                        <a:t>Among these activation functions, </a:t>
                      </a:r>
                      <a:r>
                        <a:rPr lang="en-US" sz="1400" b="1" dirty="0" err="1">
                          <a:solidFill>
                            <a:schemeClr val="tx1"/>
                          </a:solidFill>
                          <a:latin typeface="+mn-lt"/>
                        </a:rPr>
                        <a:t>ReLu</a:t>
                      </a:r>
                      <a:r>
                        <a:rPr lang="en-US" sz="1400" b="1" dirty="0">
                          <a:solidFill>
                            <a:schemeClr val="tx1"/>
                          </a:solidFill>
                          <a:latin typeface="+mn-lt"/>
                        </a:rPr>
                        <a:t> is widely used, which sets any negative values to 0</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Placed after a convolution layer to reduce the spatial resolution of their outputs</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n-US" sz="1400" b="1" dirty="0">
                          <a:solidFill>
                            <a:schemeClr val="tx1"/>
                          </a:solidFill>
                          <a:latin typeface="+mn-lt"/>
                        </a:rPr>
                        <a:t>In the last convolutional layer, the flattening method is applied, which transforms a matrix into a vector. Then, the FC layer generates the output predictions </a:t>
                      </a:r>
                      <a:endParaRPr lang="es-E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1228445863"/>
                  </a:ext>
                </a:extLst>
              </a:tr>
              <a:tr h="895019">
                <a:tc>
                  <a:txBody>
                    <a:bodyPr/>
                    <a:lstStyle/>
                    <a:p>
                      <a:pPr algn="ctr"/>
                      <a:r>
                        <a:rPr lang="es-ES" sz="1800" b="1" dirty="0" err="1">
                          <a:solidFill>
                            <a:schemeClr val="tx1"/>
                          </a:solidFill>
                          <a:latin typeface="+mn-lt"/>
                        </a:rPr>
                        <a:t>Code</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r>
                        <a:rPr lang="es-ES" sz="1600" b="1" dirty="0">
                          <a:solidFill>
                            <a:schemeClr val="tx1"/>
                          </a:solidFill>
                          <a:latin typeface="Consolas" panose="020B0609020204030204" pitchFamily="49" charset="0"/>
                        </a:rPr>
                        <a:t>torch.nn.Conv2d()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err="1">
                          <a:solidFill>
                            <a:schemeClr val="tx1"/>
                          </a:solidFill>
                          <a:latin typeface="Consolas" panose="020B0609020204030204" pitchFamily="49" charset="0"/>
                        </a:rPr>
                        <a:t>torch.nn.ReLu</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s-ES" sz="1600" b="1" dirty="0">
                          <a:solidFill>
                            <a:schemeClr val="tx1"/>
                          </a:solidFill>
                          <a:latin typeface="Consolas" panose="020B0609020204030204" pitchFamily="49" charset="0"/>
                        </a:rPr>
                        <a:t>torch.nn.MaxPool2d()</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a:solidFill>
                            <a:schemeClr val="tx1"/>
                          </a:solidFill>
                          <a:latin typeface="Consolas" panose="020B0609020204030204" pitchFamily="49" charset="0"/>
                        </a:rPr>
                        <a:t>torch.nn.AvgPool2d()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tc>
                  <a:txBody>
                    <a:bodyPr/>
                    <a:lstStyle/>
                    <a:p>
                      <a:pPr algn="ctr"/>
                      <a:r>
                        <a:rPr lang="es-ES" sz="1600" b="1" dirty="0" err="1">
                          <a:solidFill>
                            <a:schemeClr val="tx1"/>
                          </a:solidFill>
                          <a:latin typeface="Consolas" panose="020B0609020204030204" pitchFamily="49" charset="0"/>
                        </a:rPr>
                        <a:t>torch.nn.linear</a:t>
                      </a:r>
                      <a:r>
                        <a:rPr lang="es-ES" sz="1600" b="1" dirty="0">
                          <a:solidFill>
                            <a:schemeClr val="tx1"/>
                          </a:solidFill>
                          <a:latin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CF8">
                        <a:alpha val="28000"/>
                      </a:srgbClr>
                    </a:solidFill>
                  </a:tcPr>
                </a:tc>
                <a:extLst>
                  <a:ext uri="{0D108BD9-81ED-4DB2-BD59-A6C34878D82A}">
                    <a16:rowId xmlns:a16="http://schemas.microsoft.com/office/drawing/2014/main" val="2048121230"/>
                  </a:ext>
                </a:extLst>
              </a:tr>
              <a:tr h="2094231">
                <a:tc>
                  <a:txBody>
                    <a:bodyPr/>
                    <a:lstStyle/>
                    <a:p>
                      <a:pPr algn="ctr"/>
                      <a:r>
                        <a:rPr lang="es-ES" sz="1800" b="1" dirty="0">
                          <a:solidFill>
                            <a:schemeClr val="tx1"/>
                          </a:solidFill>
                          <a:latin typeface="+mn-lt"/>
                        </a:rPr>
                        <a:t>Visual </a:t>
                      </a:r>
                      <a:r>
                        <a:rPr lang="es-ES" sz="1800" b="1" dirty="0" err="1">
                          <a:solidFill>
                            <a:schemeClr val="tx1"/>
                          </a:solidFill>
                          <a:latin typeface="+mn-lt"/>
                        </a:rPr>
                        <a:t>representation</a:t>
                      </a:r>
                      <a:endParaRPr lang="es-E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8000"/>
                      </a:schemeClr>
                    </a:solid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p>
                      <a:pPr algn="ctr"/>
                      <a:endParaRPr lang="es-ES" sz="1800" b="1" dirty="0">
                        <a:solidFill>
                          <a:schemeClr val="tx1"/>
                        </a:solidFill>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6904807"/>
                  </a:ext>
                </a:extLst>
              </a:tr>
            </a:tbl>
          </a:graphicData>
        </a:graphic>
      </p:graphicFrame>
      <p:pic>
        <p:nvPicPr>
          <p:cNvPr id="12" name="Imagen 11">
            <a:extLst>
              <a:ext uri="{FF2B5EF4-FFF2-40B4-BE49-F238E27FC236}">
                <a16:creationId xmlns:a16="http://schemas.microsoft.com/office/drawing/2014/main" id="{EB554311-9A3D-C097-D2E5-2B1CE17478AD}"/>
              </a:ext>
            </a:extLst>
          </p:cNvPr>
          <p:cNvPicPr>
            <a:picLocks noChangeAspect="1"/>
          </p:cNvPicPr>
          <p:nvPr/>
        </p:nvPicPr>
        <p:blipFill>
          <a:blip r:embed="rId3"/>
          <a:stretch>
            <a:fillRect/>
          </a:stretch>
        </p:blipFill>
        <p:spPr>
          <a:xfrm>
            <a:off x="1803230" y="4757752"/>
            <a:ext cx="2624793" cy="1363727"/>
          </a:xfrm>
          <a:prstGeom prst="rect">
            <a:avLst/>
          </a:prstGeom>
          <a:ln w="19050">
            <a:noFill/>
          </a:ln>
        </p:spPr>
      </p:pic>
      <p:pic>
        <p:nvPicPr>
          <p:cNvPr id="3074" name="Picture 2" descr="machine learning - What is the role of &quot;Flatten&quot; in Keras? - Stack Overflow">
            <a:extLst>
              <a:ext uri="{FF2B5EF4-FFF2-40B4-BE49-F238E27FC236}">
                <a16:creationId xmlns:a16="http://schemas.microsoft.com/office/drawing/2014/main" id="{74C2F424-55AD-50C9-E82F-F4B9C4953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5521" y="4851859"/>
            <a:ext cx="1981063" cy="169821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3F678BC5-A626-4B01-F0E4-D4186938B91F}"/>
              </a:ext>
            </a:extLst>
          </p:cNvPr>
          <p:cNvSpPr txBox="1"/>
          <p:nvPr/>
        </p:nvSpPr>
        <p:spPr>
          <a:xfrm>
            <a:off x="1682005" y="6306656"/>
            <a:ext cx="1089576" cy="307777"/>
          </a:xfrm>
          <a:prstGeom prst="rect">
            <a:avLst/>
          </a:prstGeom>
          <a:noFill/>
          <a:ln>
            <a:noFill/>
          </a:ln>
        </p:spPr>
        <p:txBody>
          <a:bodyPr wrap="square">
            <a:spAutoFit/>
          </a:bodyPr>
          <a:lstStyle/>
          <a:p>
            <a:pPr algn="ctr"/>
            <a:r>
              <a:rPr lang="en-US" sz="1400" b="1" dirty="0"/>
              <a:t>Image</a:t>
            </a:r>
            <a:endParaRPr lang="es-ES" sz="1400" dirty="0"/>
          </a:p>
        </p:txBody>
      </p:sp>
      <p:sp>
        <p:nvSpPr>
          <p:cNvPr id="26" name="CuadroTexto 25">
            <a:extLst>
              <a:ext uri="{FF2B5EF4-FFF2-40B4-BE49-F238E27FC236}">
                <a16:creationId xmlns:a16="http://schemas.microsoft.com/office/drawing/2014/main" id="{68253FC2-5DDE-80F0-DDE9-E9D4F9A77217}"/>
              </a:ext>
            </a:extLst>
          </p:cNvPr>
          <p:cNvSpPr txBox="1"/>
          <p:nvPr/>
        </p:nvSpPr>
        <p:spPr>
          <a:xfrm>
            <a:off x="2572474" y="6324076"/>
            <a:ext cx="1287579" cy="307777"/>
          </a:xfrm>
          <a:prstGeom prst="rect">
            <a:avLst/>
          </a:prstGeom>
          <a:noFill/>
          <a:ln>
            <a:noFill/>
          </a:ln>
        </p:spPr>
        <p:txBody>
          <a:bodyPr wrap="square">
            <a:spAutoFit/>
          </a:bodyPr>
          <a:lstStyle/>
          <a:p>
            <a:pPr algn="ctr"/>
            <a:r>
              <a:rPr lang="en-US" sz="1400" b="1" dirty="0"/>
              <a:t>Kernel/Filter</a:t>
            </a:r>
            <a:endParaRPr lang="es-ES" sz="1400" dirty="0"/>
          </a:p>
        </p:txBody>
      </p:sp>
      <p:sp>
        <p:nvSpPr>
          <p:cNvPr id="27" name="CuadroTexto 26">
            <a:extLst>
              <a:ext uri="{FF2B5EF4-FFF2-40B4-BE49-F238E27FC236}">
                <a16:creationId xmlns:a16="http://schemas.microsoft.com/office/drawing/2014/main" id="{E070C1E1-B460-ED7A-0900-5E550E9EB848}"/>
              </a:ext>
            </a:extLst>
          </p:cNvPr>
          <p:cNvSpPr txBox="1"/>
          <p:nvPr/>
        </p:nvSpPr>
        <p:spPr>
          <a:xfrm>
            <a:off x="3583470" y="6129094"/>
            <a:ext cx="1089576" cy="523220"/>
          </a:xfrm>
          <a:prstGeom prst="rect">
            <a:avLst/>
          </a:prstGeom>
          <a:noFill/>
          <a:ln>
            <a:noFill/>
          </a:ln>
        </p:spPr>
        <p:txBody>
          <a:bodyPr wrap="square">
            <a:spAutoFit/>
          </a:bodyPr>
          <a:lstStyle/>
          <a:p>
            <a:pPr algn="ctr"/>
            <a:r>
              <a:rPr lang="en-US" sz="1400" b="1" dirty="0"/>
              <a:t>Feature map</a:t>
            </a:r>
            <a:endParaRPr lang="es-ES" sz="1400" dirty="0"/>
          </a:p>
        </p:txBody>
      </p:sp>
      <p:sp>
        <p:nvSpPr>
          <p:cNvPr id="28" name="Flecha: a la derecha 27">
            <a:extLst>
              <a:ext uri="{FF2B5EF4-FFF2-40B4-BE49-F238E27FC236}">
                <a16:creationId xmlns:a16="http://schemas.microsoft.com/office/drawing/2014/main" id="{7E0F2118-D472-B628-2EFF-5D1B57A14E51}"/>
              </a:ext>
            </a:extLst>
          </p:cNvPr>
          <p:cNvSpPr/>
          <p:nvPr/>
        </p:nvSpPr>
        <p:spPr>
          <a:xfrm rot="16200000">
            <a:off x="2018450" y="6016988"/>
            <a:ext cx="327732" cy="15022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Flecha: a la derecha 28">
            <a:extLst>
              <a:ext uri="{FF2B5EF4-FFF2-40B4-BE49-F238E27FC236}">
                <a16:creationId xmlns:a16="http://schemas.microsoft.com/office/drawing/2014/main" id="{5C4631ED-7209-0C96-BDA5-81E53784F9C8}"/>
              </a:ext>
            </a:extLst>
          </p:cNvPr>
          <p:cNvSpPr/>
          <p:nvPr/>
        </p:nvSpPr>
        <p:spPr>
          <a:xfrm rot="16200000">
            <a:off x="2920530" y="6120090"/>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4753463A-E4C9-1B07-7BA8-80EF5D9852AC}"/>
              </a:ext>
            </a:extLst>
          </p:cNvPr>
          <p:cNvSpPr/>
          <p:nvPr/>
        </p:nvSpPr>
        <p:spPr>
          <a:xfrm rot="16200000">
            <a:off x="3933679" y="5947744"/>
            <a:ext cx="327732" cy="15022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21AD58D-F087-681F-67F2-1ACADDAA8A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58107" y="4835890"/>
            <a:ext cx="2600300" cy="1195447"/>
          </a:xfrm>
          <a:prstGeom prst="rect">
            <a:avLst/>
          </a:prstGeom>
          <a:ln w="19050">
            <a:noFill/>
          </a:ln>
        </p:spPr>
      </p:pic>
      <p:sp>
        <p:nvSpPr>
          <p:cNvPr id="5" name="CuadroTexto 4">
            <a:extLst>
              <a:ext uri="{FF2B5EF4-FFF2-40B4-BE49-F238E27FC236}">
                <a16:creationId xmlns:a16="http://schemas.microsoft.com/office/drawing/2014/main" id="{2FC94F7B-6176-49D2-59B3-B6210F87625A}"/>
              </a:ext>
            </a:extLst>
          </p:cNvPr>
          <p:cNvSpPr txBox="1"/>
          <p:nvPr/>
        </p:nvSpPr>
        <p:spPr>
          <a:xfrm>
            <a:off x="6835370" y="6068648"/>
            <a:ext cx="2991195" cy="584775"/>
          </a:xfrm>
          <a:prstGeom prst="rect">
            <a:avLst/>
          </a:prstGeom>
          <a:noFill/>
          <a:ln>
            <a:noFill/>
          </a:ln>
        </p:spPr>
        <p:txBody>
          <a:bodyPr wrap="square">
            <a:spAutoFit/>
          </a:bodyPr>
          <a:lstStyle/>
          <a:p>
            <a:pPr algn="ctr"/>
            <a:r>
              <a:rPr lang="en-US" sz="1600" b="1" dirty="0" err="1"/>
              <a:t>MaxPool</a:t>
            </a:r>
            <a:r>
              <a:rPr lang="en-US" sz="1600" b="1" dirty="0"/>
              <a:t>: </a:t>
            </a:r>
            <a:r>
              <a:rPr lang="en-US" sz="1600" dirty="0">
                <a:solidFill>
                  <a:schemeClr val="tx1"/>
                </a:solidFill>
                <a:latin typeface="+mn-lt"/>
              </a:rPr>
              <a:t>keeps the maximum value in each window</a:t>
            </a:r>
            <a:endParaRPr lang="es-ES" sz="1600" dirty="0"/>
          </a:p>
        </p:txBody>
      </p:sp>
      <p:pic>
        <p:nvPicPr>
          <p:cNvPr id="17" name="Imagen 16">
            <a:extLst>
              <a:ext uri="{FF2B5EF4-FFF2-40B4-BE49-F238E27FC236}">
                <a16:creationId xmlns:a16="http://schemas.microsoft.com/office/drawing/2014/main" id="{8C9AB040-DEF8-D481-BCED-CAD335CC51D5}"/>
              </a:ext>
            </a:extLst>
          </p:cNvPr>
          <p:cNvPicPr>
            <a:picLocks noChangeAspect="1"/>
          </p:cNvPicPr>
          <p:nvPr/>
        </p:nvPicPr>
        <p:blipFill>
          <a:blip r:embed="rId6"/>
          <a:stretch>
            <a:fillRect/>
          </a:stretch>
        </p:blipFill>
        <p:spPr>
          <a:xfrm>
            <a:off x="4436191" y="4775977"/>
            <a:ext cx="1230358" cy="1073398"/>
          </a:xfrm>
          <a:prstGeom prst="rect">
            <a:avLst/>
          </a:prstGeom>
        </p:spPr>
      </p:pic>
      <p:pic>
        <p:nvPicPr>
          <p:cNvPr id="18" name="Imagen 17">
            <a:extLst>
              <a:ext uri="{FF2B5EF4-FFF2-40B4-BE49-F238E27FC236}">
                <a16:creationId xmlns:a16="http://schemas.microsoft.com/office/drawing/2014/main" id="{B3D3B434-DBCC-5DE1-8C00-5B18AF176685}"/>
              </a:ext>
            </a:extLst>
          </p:cNvPr>
          <p:cNvPicPr>
            <a:picLocks noChangeAspect="1"/>
          </p:cNvPicPr>
          <p:nvPr/>
        </p:nvPicPr>
        <p:blipFill>
          <a:blip r:embed="rId7"/>
          <a:stretch>
            <a:fillRect/>
          </a:stretch>
        </p:blipFill>
        <p:spPr>
          <a:xfrm>
            <a:off x="5677724" y="5627364"/>
            <a:ext cx="1230358" cy="1129124"/>
          </a:xfrm>
          <a:prstGeom prst="rect">
            <a:avLst/>
          </a:prstGeom>
        </p:spPr>
      </p:pic>
      <p:sp>
        <p:nvSpPr>
          <p:cNvPr id="19" name="Flecha: curvada hacia la derecha 18">
            <a:extLst>
              <a:ext uri="{FF2B5EF4-FFF2-40B4-BE49-F238E27FC236}">
                <a16:creationId xmlns:a16="http://schemas.microsoft.com/office/drawing/2014/main" id="{17970EF1-444F-17EB-33A7-94AAAAF0CE3E}"/>
              </a:ext>
            </a:extLst>
          </p:cNvPr>
          <p:cNvSpPr/>
          <p:nvPr/>
        </p:nvSpPr>
        <p:spPr>
          <a:xfrm rot="19260263">
            <a:off x="5169488" y="5772957"/>
            <a:ext cx="257461" cy="516762"/>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1" name="CuadroTexto 20">
            <a:extLst>
              <a:ext uri="{FF2B5EF4-FFF2-40B4-BE49-F238E27FC236}">
                <a16:creationId xmlns:a16="http://schemas.microsoft.com/office/drawing/2014/main" id="{C1498D80-22FF-92A4-23F2-D5F5D3E3AAEE}"/>
              </a:ext>
            </a:extLst>
          </p:cNvPr>
          <p:cNvSpPr txBox="1"/>
          <p:nvPr/>
        </p:nvSpPr>
        <p:spPr>
          <a:xfrm>
            <a:off x="4375513" y="6134489"/>
            <a:ext cx="1089125" cy="400110"/>
          </a:xfrm>
          <a:prstGeom prst="rect">
            <a:avLst/>
          </a:prstGeom>
          <a:noFill/>
        </p:spPr>
        <p:txBody>
          <a:bodyPr wrap="square">
            <a:spAutoFit/>
          </a:bodyPr>
          <a:lstStyle/>
          <a:p>
            <a:pPr algn="ctr"/>
            <a:r>
              <a:rPr lang="en-US" sz="2000" b="1" dirty="0" err="1"/>
              <a:t>ReLu</a:t>
            </a:r>
            <a:endParaRPr lang="en-US" sz="1600" dirty="0"/>
          </a:p>
        </p:txBody>
      </p:sp>
    </p:spTree>
    <p:extLst>
      <p:ext uri="{BB962C8B-B14F-4D97-AF65-F5344CB8AC3E}">
        <p14:creationId xmlns:p14="http://schemas.microsoft.com/office/powerpoint/2010/main" val="1786318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2" y="148612"/>
            <a:ext cx="8154955" cy="584775"/>
          </a:xfrm>
          <a:prstGeom prst="rect">
            <a:avLst/>
          </a:prstGeom>
          <a:noFill/>
        </p:spPr>
        <p:txBody>
          <a:bodyPr wrap="square" rtlCol="0">
            <a:spAutoFit/>
          </a:bodyPr>
          <a:lstStyle/>
          <a:p>
            <a:r>
              <a:rPr lang="es-ES" sz="3200" b="1" dirty="0">
                <a:solidFill>
                  <a:srgbClr val="002F67"/>
                </a:solidFill>
              </a:rPr>
              <a:t>3.2 CNN </a:t>
            </a:r>
            <a:r>
              <a:rPr lang="es-ES" sz="3200" b="1" dirty="0" err="1">
                <a:solidFill>
                  <a:srgbClr val="002F67"/>
                </a:solidFill>
              </a:rPr>
              <a:t>architecture</a:t>
            </a:r>
            <a:r>
              <a:rPr lang="es-ES" sz="3200" b="1" dirty="0">
                <a:solidFill>
                  <a:srgbClr val="002F67"/>
                </a:solidFill>
              </a:rPr>
              <a:t>: </a:t>
            </a:r>
            <a:r>
              <a:rPr lang="es-ES" sz="3200" b="1" dirty="0" err="1">
                <a:solidFill>
                  <a:srgbClr val="002F67"/>
                </a:solidFill>
              </a:rPr>
              <a:t>Classification</a:t>
            </a:r>
            <a:r>
              <a:rPr lang="es-ES" sz="3200" b="1" dirty="0">
                <a:solidFill>
                  <a:srgbClr val="002F67"/>
                </a:solidFill>
              </a:rPr>
              <a:t> </a:t>
            </a:r>
            <a:r>
              <a:rPr lang="es-ES" sz="3200" b="1" dirty="0" err="1">
                <a:solidFill>
                  <a:srgbClr val="002F67"/>
                </a:solidFill>
              </a:rPr>
              <a:t>example</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075596C6-60B0-E230-64D6-9E662ACBCDE0}"/>
              </a:ext>
            </a:extLst>
          </p:cNvPr>
          <p:cNvPicPr>
            <a:picLocks noChangeAspect="1"/>
          </p:cNvPicPr>
          <p:nvPr/>
        </p:nvPicPr>
        <p:blipFill rotWithShape="1">
          <a:blip r:embed="rId3">
            <a:clrChange>
              <a:clrFrom>
                <a:srgbClr val="ABABAB"/>
              </a:clrFrom>
              <a:clrTo>
                <a:srgbClr val="ABABAB">
                  <a:alpha val="0"/>
                </a:srgbClr>
              </a:clrTo>
            </a:clrChang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rcRect l="15680" r="16011" b="26006"/>
          <a:stretch/>
        </p:blipFill>
        <p:spPr>
          <a:xfrm>
            <a:off x="4896440" y="1637036"/>
            <a:ext cx="5619351" cy="2138503"/>
          </a:xfrm>
          <a:prstGeom prst="rect">
            <a:avLst/>
          </a:prstGeom>
        </p:spPr>
      </p:pic>
      <p:pic>
        <p:nvPicPr>
          <p:cNvPr id="2050" name="Picture 2" descr="30 Funny Dog Photos You Need to See | The Family Handyman">
            <a:extLst>
              <a:ext uri="{FF2B5EF4-FFF2-40B4-BE49-F238E27FC236}">
                <a16:creationId xmlns:a16="http://schemas.microsoft.com/office/drawing/2014/main" id="{D35B3754-0E14-D14A-523F-0506139838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37" t="5686" r="22723" b="18465"/>
          <a:stretch/>
        </p:blipFill>
        <p:spPr bwMode="auto">
          <a:xfrm>
            <a:off x="128053" y="1650538"/>
            <a:ext cx="1917169" cy="190449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D5E7E81-18FE-AE60-F075-392B485213E4}"/>
              </a:ext>
            </a:extLst>
          </p:cNvPr>
          <p:cNvSpPr txBox="1"/>
          <p:nvPr/>
        </p:nvSpPr>
        <p:spPr>
          <a:xfrm>
            <a:off x="327766" y="3684439"/>
            <a:ext cx="1555581" cy="369332"/>
          </a:xfrm>
          <a:prstGeom prst="rect">
            <a:avLst/>
          </a:prstGeom>
          <a:noFill/>
        </p:spPr>
        <p:txBody>
          <a:bodyPr wrap="square">
            <a:spAutoFit/>
          </a:bodyPr>
          <a:lstStyle/>
          <a:p>
            <a:pPr algn="ctr"/>
            <a:r>
              <a:rPr lang="en-US" b="1" dirty="0"/>
              <a:t>Input image</a:t>
            </a:r>
            <a:endParaRPr lang="en-US" dirty="0"/>
          </a:p>
        </p:txBody>
      </p:sp>
      <p:sp>
        <p:nvSpPr>
          <p:cNvPr id="7" name="CuadroTexto 6">
            <a:extLst>
              <a:ext uri="{FF2B5EF4-FFF2-40B4-BE49-F238E27FC236}">
                <a16:creationId xmlns:a16="http://schemas.microsoft.com/office/drawing/2014/main" id="{F8B44DD7-487A-D354-0E73-FC657786F3EF}"/>
              </a:ext>
            </a:extLst>
          </p:cNvPr>
          <p:cNvSpPr txBox="1"/>
          <p:nvPr/>
        </p:nvSpPr>
        <p:spPr>
          <a:xfrm>
            <a:off x="6289834" y="1452620"/>
            <a:ext cx="4000531" cy="400110"/>
          </a:xfrm>
          <a:prstGeom prst="rect">
            <a:avLst/>
          </a:prstGeom>
          <a:noFill/>
        </p:spPr>
        <p:txBody>
          <a:bodyPr wrap="square">
            <a:spAutoFit/>
          </a:bodyPr>
          <a:lstStyle/>
          <a:p>
            <a:pPr algn="ctr"/>
            <a:r>
              <a:rPr lang="en-US" sz="2000" b="1" dirty="0"/>
              <a:t>CNN: Classification network</a:t>
            </a:r>
            <a:endParaRPr lang="en-US" sz="2000" dirty="0"/>
          </a:p>
        </p:txBody>
      </p:sp>
      <p:pic>
        <p:nvPicPr>
          <p:cNvPr id="2052" name="Picture 4" descr="Feature Maps. Feature Map is also called as… | by Chris Kevin | Medium">
            <a:extLst>
              <a:ext uri="{FF2B5EF4-FFF2-40B4-BE49-F238E27FC236}">
                <a16:creationId xmlns:a16="http://schemas.microsoft.com/office/drawing/2014/main" id="{68EE18B2-B4CB-4B47-8D89-BE0BCC0CC4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1" t="31928" r="67783" b="1959"/>
          <a:stretch/>
        </p:blipFill>
        <p:spPr bwMode="auto">
          <a:xfrm>
            <a:off x="5547368" y="4265313"/>
            <a:ext cx="1236493" cy="1420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eature Maps. Feature Map is also called as… | by Chris Kevin | Medium">
            <a:extLst>
              <a:ext uri="{FF2B5EF4-FFF2-40B4-BE49-F238E27FC236}">
                <a16:creationId xmlns:a16="http://schemas.microsoft.com/office/drawing/2014/main" id="{0AEE525E-0AB1-395C-77D1-967E782806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8" t="31928" r="34133" b="1959"/>
          <a:stretch/>
        </p:blipFill>
        <p:spPr bwMode="auto">
          <a:xfrm>
            <a:off x="7222449" y="4275563"/>
            <a:ext cx="1185177" cy="14205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eature Maps. Feature Map is also called as… | by Chris Kevin | Medium">
            <a:extLst>
              <a:ext uri="{FF2B5EF4-FFF2-40B4-BE49-F238E27FC236}">
                <a16:creationId xmlns:a16="http://schemas.microsoft.com/office/drawing/2014/main" id="{D2F43330-06BA-0EB2-2FB8-337DDEA36C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140" t="31928" r="501" b="1959"/>
          <a:stretch/>
        </p:blipFill>
        <p:spPr bwMode="auto">
          <a:xfrm>
            <a:off x="8621614" y="4214835"/>
            <a:ext cx="1309329" cy="152084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B33DB054-A7DC-0296-5861-973AEA34BBCE}"/>
              </a:ext>
            </a:extLst>
          </p:cNvPr>
          <p:cNvSpPr txBox="1"/>
          <p:nvPr/>
        </p:nvSpPr>
        <p:spPr>
          <a:xfrm>
            <a:off x="2159785" y="3648938"/>
            <a:ext cx="2312665" cy="646331"/>
          </a:xfrm>
          <a:prstGeom prst="rect">
            <a:avLst/>
          </a:prstGeom>
          <a:noFill/>
        </p:spPr>
        <p:txBody>
          <a:bodyPr wrap="square">
            <a:spAutoFit/>
          </a:bodyPr>
          <a:lstStyle/>
          <a:p>
            <a:pPr algn="ctr"/>
            <a:r>
              <a:rPr lang="en-US" b="1" dirty="0"/>
              <a:t>Image transformed into a tensor</a:t>
            </a:r>
            <a:endParaRPr lang="en-US" dirty="0"/>
          </a:p>
        </p:txBody>
      </p:sp>
      <p:pic>
        <p:nvPicPr>
          <p:cNvPr id="12" name="Imagen 11">
            <a:extLst>
              <a:ext uri="{FF2B5EF4-FFF2-40B4-BE49-F238E27FC236}">
                <a16:creationId xmlns:a16="http://schemas.microsoft.com/office/drawing/2014/main" id="{92610497-A56A-B758-48EC-B21673747615}"/>
              </a:ext>
            </a:extLst>
          </p:cNvPr>
          <p:cNvPicPr>
            <a:picLocks noChangeAspect="1"/>
          </p:cNvPicPr>
          <p:nvPr/>
        </p:nvPicPr>
        <p:blipFill>
          <a:blip r:embed="rId7"/>
          <a:stretch>
            <a:fillRect/>
          </a:stretch>
        </p:blipFill>
        <p:spPr>
          <a:xfrm>
            <a:off x="2511941" y="2074078"/>
            <a:ext cx="1640257" cy="1588350"/>
          </a:xfrm>
          <a:prstGeom prst="rect">
            <a:avLst/>
          </a:prstGeom>
        </p:spPr>
      </p:pic>
      <p:sp>
        <p:nvSpPr>
          <p:cNvPr id="13" name="Flecha: a la derecha 12">
            <a:extLst>
              <a:ext uri="{FF2B5EF4-FFF2-40B4-BE49-F238E27FC236}">
                <a16:creationId xmlns:a16="http://schemas.microsoft.com/office/drawing/2014/main" id="{F217D9DC-D10C-06E9-560A-07E0EE8ABFDA}"/>
              </a:ext>
            </a:extLst>
          </p:cNvPr>
          <p:cNvSpPr/>
          <p:nvPr/>
        </p:nvSpPr>
        <p:spPr>
          <a:xfrm>
            <a:off x="2069151" y="273611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a la derecha 13">
            <a:extLst>
              <a:ext uri="{FF2B5EF4-FFF2-40B4-BE49-F238E27FC236}">
                <a16:creationId xmlns:a16="http://schemas.microsoft.com/office/drawing/2014/main" id="{95FD70F2-79B4-5257-7BEA-A864A42D0FF4}"/>
              </a:ext>
            </a:extLst>
          </p:cNvPr>
          <p:cNvSpPr/>
          <p:nvPr/>
        </p:nvSpPr>
        <p:spPr>
          <a:xfrm>
            <a:off x="4237935" y="2688403"/>
            <a:ext cx="245724"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443914CE-CD0E-83FB-525E-DFA97776EC0B}"/>
              </a:ext>
            </a:extLst>
          </p:cNvPr>
          <p:cNvSpPr/>
          <p:nvPr/>
        </p:nvSpPr>
        <p:spPr>
          <a:xfrm rot="5985403">
            <a:off x="5925281" y="3680903"/>
            <a:ext cx="953919" cy="201757"/>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7CD593D4-D3EF-1D6B-A133-8A9FEA91F9B3}"/>
              </a:ext>
            </a:extLst>
          </p:cNvPr>
          <p:cNvSpPr/>
          <p:nvPr/>
        </p:nvSpPr>
        <p:spPr>
          <a:xfrm rot="4290874">
            <a:off x="7139980" y="3694276"/>
            <a:ext cx="980057" cy="211082"/>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F77DAE9C-4C76-928C-FEA5-9C7BBED408E3}"/>
              </a:ext>
            </a:extLst>
          </p:cNvPr>
          <p:cNvSpPr/>
          <p:nvPr/>
        </p:nvSpPr>
        <p:spPr>
          <a:xfrm rot="3643195">
            <a:off x="8125567" y="3642124"/>
            <a:ext cx="1078796" cy="210244"/>
          </a:xfrm>
          <a:prstGeom prst="rightArrow">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C60A5874-FFB3-2D87-B1B6-BB994FC043CD}"/>
              </a:ext>
            </a:extLst>
          </p:cNvPr>
          <p:cNvSpPr txBox="1"/>
          <p:nvPr/>
        </p:nvSpPr>
        <p:spPr>
          <a:xfrm>
            <a:off x="5138437" y="5719511"/>
            <a:ext cx="5210612" cy="646331"/>
          </a:xfrm>
          <a:prstGeom prst="rect">
            <a:avLst/>
          </a:prstGeom>
          <a:noFill/>
        </p:spPr>
        <p:txBody>
          <a:bodyPr wrap="square">
            <a:spAutoFit/>
          </a:bodyPr>
          <a:lstStyle/>
          <a:p>
            <a:pPr algn="ctr"/>
            <a:r>
              <a:rPr lang="en-US" b="1" dirty="0"/>
              <a:t>Feature maps (or activation maps) that detect patters, </a:t>
            </a:r>
            <a:r>
              <a:rPr lang="en-US" b="1" dirty="0" err="1"/>
              <a:t>colours</a:t>
            </a:r>
            <a:r>
              <a:rPr lang="en-US" b="1" dirty="0"/>
              <a:t>, edges… in the images </a:t>
            </a:r>
            <a:endParaRPr lang="en-US" dirty="0"/>
          </a:p>
        </p:txBody>
      </p:sp>
      <p:sp>
        <p:nvSpPr>
          <p:cNvPr id="19" name="Rectángulo 18">
            <a:extLst>
              <a:ext uri="{FF2B5EF4-FFF2-40B4-BE49-F238E27FC236}">
                <a16:creationId xmlns:a16="http://schemas.microsoft.com/office/drawing/2014/main" id="{BF85844C-E963-9C29-8C26-55872BFFE359}"/>
              </a:ext>
            </a:extLst>
          </p:cNvPr>
          <p:cNvSpPr/>
          <p:nvPr/>
        </p:nvSpPr>
        <p:spPr>
          <a:xfrm>
            <a:off x="5564693" y="2208170"/>
            <a:ext cx="1042560" cy="541248"/>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19559FD1-60D5-A0A8-0571-D4A215170F6B}"/>
              </a:ext>
            </a:extLst>
          </p:cNvPr>
          <p:cNvSpPr/>
          <p:nvPr/>
        </p:nvSpPr>
        <p:spPr>
          <a:xfrm>
            <a:off x="2583776" y="4522311"/>
            <a:ext cx="2312664" cy="1893975"/>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rPr>
              <a:t>Convolutional</a:t>
            </a:r>
            <a:r>
              <a:rPr lang="es-ES" b="1" dirty="0">
                <a:solidFill>
                  <a:schemeClr val="tx1"/>
                </a:solidFill>
              </a:rPr>
              <a:t> </a:t>
            </a:r>
            <a:r>
              <a:rPr lang="es-ES" b="1" dirty="0" err="1">
                <a:solidFill>
                  <a:schemeClr val="tx1"/>
                </a:solidFill>
              </a:rPr>
              <a:t>layer</a:t>
            </a:r>
            <a:r>
              <a:rPr lang="es-ES" b="1" dirty="0">
                <a:solidFill>
                  <a:schemeClr val="tx1"/>
                </a:solidFill>
              </a:rPr>
              <a:t> +</a:t>
            </a:r>
          </a:p>
          <a:p>
            <a:pPr algn="ctr"/>
            <a:endParaRPr lang="es-ES" b="1" dirty="0">
              <a:solidFill>
                <a:schemeClr val="tx1"/>
              </a:solidFill>
            </a:endParaRPr>
          </a:p>
          <a:p>
            <a:pPr algn="ctr"/>
            <a:r>
              <a:rPr lang="es-ES" b="1" dirty="0">
                <a:solidFill>
                  <a:schemeClr val="tx1"/>
                </a:solidFill>
              </a:rPr>
              <a:t> </a:t>
            </a:r>
            <a:r>
              <a:rPr lang="es-ES" b="1" dirty="0" err="1">
                <a:solidFill>
                  <a:schemeClr val="tx1"/>
                </a:solidFill>
              </a:rPr>
              <a:t>ReLu</a:t>
            </a:r>
            <a:r>
              <a:rPr lang="es-ES" b="1" dirty="0">
                <a:solidFill>
                  <a:schemeClr val="tx1"/>
                </a:solidFill>
              </a:rPr>
              <a:t> +</a:t>
            </a:r>
          </a:p>
          <a:p>
            <a:pPr algn="ctr"/>
            <a:endParaRPr lang="es-ES" b="1" dirty="0">
              <a:solidFill>
                <a:schemeClr val="tx1"/>
              </a:solidFill>
            </a:endParaRPr>
          </a:p>
          <a:p>
            <a:pPr algn="ctr"/>
            <a:r>
              <a:rPr lang="es-ES" b="1" dirty="0" err="1">
                <a:solidFill>
                  <a:schemeClr val="tx1"/>
                </a:solidFill>
              </a:rPr>
              <a:t>Pooling</a:t>
            </a:r>
            <a:r>
              <a:rPr lang="es-ES" b="1" dirty="0">
                <a:solidFill>
                  <a:schemeClr val="tx1"/>
                </a:solidFill>
              </a:rPr>
              <a:t> </a:t>
            </a:r>
            <a:r>
              <a:rPr lang="es-ES" b="1" dirty="0" err="1">
                <a:solidFill>
                  <a:schemeClr val="tx1"/>
                </a:solidFill>
              </a:rPr>
              <a:t>layer</a:t>
            </a:r>
            <a:endParaRPr lang="es-ES" b="1" dirty="0">
              <a:solidFill>
                <a:schemeClr val="tx1"/>
              </a:solidFill>
            </a:endParaRPr>
          </a:p>
        </p:txBody>
      </p:sp>
      <p:sp>
        <p:nvSpPr>
          <p:cNvPr id="21" name="Flecha: a la derecha 20">
            <a:extLst>
              <a:ext uri="{FF2B5EF4-FFF2-40B4-BE49-F238E27FC236}">
                <a16:creationId xmlns:a16="http://schemas.microsoft.com/office/drawing/2014/main" id="{2A1638B2-DF96-7527-C858-4907ACFD2F12}"/>
              </a:ext>
            </a:extLst>
          </p:cNvPr>
          <p:cNvSpPr/>
          <p:nvPr/>
        </p:nvSpPr>
        <p:spPr>
          <a:xfrm rot="7323833">
            <a:off x="4017349" y="3568972"/>
            <a:ext cx="2090229" cy="230935"/>
          </a:xfrm>
          <a:prstGeom prst="rightArrow">
            <a:avLst>
              <a:gd name="adj1" fmla="val 56445"/>
              <a:gd name="adj2" fmla="val 121859"/>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a:extLst>
              <a:ext uri="{FF2B5EF4-FFF2-40B4-BE49-F238E27FC236}">
                <a16:creationId xmlns:a16="http://schemas.microsoft.com/office/drawing/2014/main" id="{E2B11D66-9EBA-A26F-E542-34363D02DA41}"/>
              </a:ext>
            </a:extLst>
          </p:cNvPr>
          <p:cNvSpPr/>
          <p:nvPr/>
        </p:nvSpPr>
        <p:spPr>
          <a:xfrm>
            <a:off x="6783861" y="2885071"/>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C63A7260-4F85-17E3-79EA-D7A628EFF969}"/>
              </a:ext>
            </a:extLst>
          </p:cNvPr>
          <p:cNvSpPr/>
          <p:nvPr/>
        </p:nvSpPr>
        <p:spPr>
          <a:xfrm>
            <a:off x="7621545" y="2965164"/>
            <a:ext cx="348874" cy="305803"/>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18D5BBB-22C3-0342-7303-FF12AEB4FB97}"/>
              </a:ext>
            </a:extLst>
          </p:cNvPr>
          <p:cNvSpPr/>
          <p:nvPr/>
        </p:nvSpPr>
        <p:spPr>
          <a:xfrm>
            <a:off x="8563008" y="2915963"/>
            <a:ext cx="274767" cy="274911"/>
          </a:xfrm>
          <a:prstGeom prst="rect">
            <a:avLst/>
          </a:prstGeom>
          <a:solidFill>
            <a:srgbClr val="FFFF00">
              <a:alpha val="24582"/>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Flecha: a la derecha 24">
            <a:extLst>
              <a:ext uri="{FF2B5EF4-FFF2-40B4-BE49-F238E27FC236}">
                <a16:creationId xmlns:a16="http://schemas.microsoft.com/office/drawing/2014/main" id="{9F1A26C7-480A-4F18-1DB3-4D32CB82F7CE}"/>
              </a:ext>
            </a:extLst>
          </p:cNvPr>
          <p:cNvSpPr/>
          <p:nvPr/>
        </p:nvSpPr>
        <p:spPr>
          <a:xfrm rot="3530891">
            <a:off x="10227464" y="3883125"/>
            <a:ext cx="713833" cy="255619"/>
          </a:xfrm>
          <a:prstGeom prst="rightArrow">
            <a:avLst>
              <a:gd name="adj1" fmla="val 56445"/>
              <a:gd name="adj2" fmla="val 121859"/>
            </a:avLst>
          </a:prstGeom>
          <a:solidFill>
            <a:srgbClr val="8FDCF8"/>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CuadroTexto 25">
            <a:extLst>
              <a:ext uri="{FF2B5EF4-FFF2-40B4-BE49-F238E27FC236}">
                <a16:creationId xmlns:a16="http://schemas.microsoft.com/office/drawing/2014/main" id="{ED6F8F9F-5C0B-C75A-8401-D9E8E01729F6}"/>
              </a:ext>
            </a:extLst>
          </p:cNvPr>
          <p:cNvSpPr txBox="1"/>
          <p:nvPr/>
        </p:nvSpPr>
        <p:spPr>
          <a:xfrm>
            <a:off x="10551109" y="2208630"/>
            <a:ext cx="1565785" cy="369332"/>
          </a:xfrm>
          <a:prstGeom prst="rect">
            <a:avLst/>
          </a:prstGeom>
          <a:noFill/>
        </p:spPr>
        <p:txBody>
          <a:bodyPr wrap="square">
            <a:spAutoFit/>
          </a:bodyPr>
          <a:lstStyle/>
          <a:p>
            <a:pPr algn="ctr"/>
            <a:r>
              <a:rPr lang="es-ES" b="1" dirty="0"/>
              <a:t>Cat: 	   5%</a:t>
            </a:r>
          </a:p>
        </p:txBody>
      </p:sp>
      <p:sp>
        <p:nvSpPr>
          <p:cNvPr id="27" name="CuadroTexto 26">
            <a:extLst>
              <a:ext uri="{FF2B5EF4-FFF2-40B4-BE49-F238E27FC236}">
                <a16:creationId xmlns:a16="http://schemas.microsoft.com/office/drawing/2014/main" id="{CD6E76CE-946A-FF8B-6DFB-4C150DDEC317}"/>
              </a:ext>
            </a:extLst>
          </p:cNvPr>
          <p:cNvSpPr txBox="1"/>
          <p:nvPr/>
        </p:nvSpPr>
        <p:spPr>
          <a:xfrm>
            <a:off x="10567824" y="2465173"/>
            <a:ext cx="1580062" cy="369332"/>
          </a:xfrm>
          <a:prstGeom prst="rect">
            <a:avLst/>
          </a:prstGeom>
          <a:noFill/>
        </p:spPr>
        <p:txBody>
          <a:bodyPr wrap="square">
            <a:spAutoFit/>
          </a:bodyPr>
          <a:lstStyle/>
          <a:p>
            <a:pPr algn="ctr"/>
            <a:r>
              <a:rPr lang="es-ES" b="1" dirty="0" err="1"/>
              <a:t>Dog</a:t>
            </a:r>
            <a:r>
              <a:rPr lang="es-ES" b="1" dirty="0"/>
              <a:t>:	 91%</a:t>
            </a:r>
          </a:p>
        </p:txBody>
      </p:sp>
      <p:sp>
        <p:nvSpPr>
          <p:cNvPr id="28" name="CuadroTexto 27">
            <a:extLst>
              <a:ext uri="{FF2B5EF4-FFF2-40B4-BE49-F238E27FC236}">
                <a16:creationId xmlns:a16="http://schemas.microsoft.com/office/drawing/2014/main" id="{1535F453-0F9E-7746-7326-90E4264094C6}"/>
              </a:ext>
            </a:extLst>
          </p:cNvPr>
          <p:cNvSpPr txBox="1"/>
          <p:nvPr/>
        </p:nvSpPr>
        <p:spPr>
          <a:xfrm>
            <a:off x="10488052" y="2732037"/>
            <a:ext cx="1683202" cy="369332"/>
          </a:xfrm>
          <a:prstGeom prst="rect">
            <a:avLst/>
          </a:prstGeom>
          <a:noFill/>
        </p:spPr>
        <p:txBody>
          <a:bodyPr wrap="square">
            <a:spAutoFit/>
          </a:bodyPr>
          <a:lstStyle/>
          <a:p>
            <a:pPr algn="ctr"/>
            <a:r>
              <a:rPr lang="es-ES" b="1" dirty="0" err="1"/>
              <a:t>Horse</a:t>
            </a:r>
            <a:r>
              <a:rPr lang="es-ES" b="1" dirty="0"/>
              <a:t>: 	  3%</a:t>
            </a:r>
          </a:p>
        </p:txBody>
      </p:sp>
      <p:sp>
        <p:nvSpPr>
          <p:cNvPr id="29" name="CuadroTexto 28">
            <a:extLst>
              <a:ext uri="{FF2B5EF4-FFF2-40B4-BE49-F238E27FC236}">
                <a16:creationId xmlns:a16="http://schemas.microsoft.com/office/drawing/2014/main" id="{F49BFBDE-FE7C-B58D-F85E-9762F6812F92}"/>
              </a:ext>
            </a:extLst>
          </p:cNvPr>
          <p:cNvSpPr txBox="1"/>
          <p:nvPr/>
        </p:nvSpPr>
        <p:spPr>
          <a:xfrm>
            <a:off x="10534841" y="3030057"/>
            <a:ext cx="1626060" cy="369332"/>
          </a:xfrm>
          <a:prstGeom prst="rect">
            <a:avLst/>
          </a:prstGeom>
          <a:noFill/>
        </p:spPr>
        <p:txBody>
          <a:bodyPr wrap="square">
            <a:spAutoFit/>
          </a:bodyPr>
          <a:lstStyle/>
          <a:p>
            <a:pPr algn="ctr"/>
            <a:r>
              <a:rPr lang="es-ES" b="1" dirty="0" err="1"/>
              <a:t>Bird</a:t>
            </a:r>
            <a:r>
              <a:rPr lang="es-ES" b="1" dirty="0"/>
              <a:t>:	   1%</a:t>
            </a:r>
          </a:p>
        </p:txBody>
      </p:sp>
      <p:sp>
        <p:nvSpPr>
          <p:cNvPr id="30" name="CuadroTexto 29">
            <a:extLst>
              <a:ext uri="{FF2B5EF4-FFF2-40B4-BE49-F238E27FC236}">
                <a16:creationId xmlns:a16="http://schemas.microsoft.com/office/drawing/2014/main" id="{0415E29F-D454-EBD3-DEA6-01BA41E52C1A}"/>
              </a:ext>
            </a:extLst>
          </p:cNvPr>
          <p:cNvSpPr txBox="1"/>
          <p:nvPr/>
        </p:nvSpPr>
        <p:spPr>
          <a:xfrm>
            <a:off x="10506087" y="3328817"/>
            <a:ext cx="1628763" cy="369332"/>
          </a:xfrm>
          <a:prstGeom prst="rect">
            <a:avLst/>
          </a:prstGeom>
          <a:noFill/>
        </p:spPr>
        <p:txBody>
          <a:bodyPr wrap="square">
            <a:spAutoFit/>
          </a:bodyPr>
          <a:lstStyle/>
          <a:p>
            <a:pPr algn="ctr"/>
            <a:r>
              <a:rPr lang="es-ES" b="1" dirty="0"/>
              <a:t>Fish:	  0%</a:t>
            </a:r>
          </a:p>
        </p:txBody>
      </p:sp>
      <p:sp>
        <p:nvSpPr>
          <p:cNvPr id="31" name="Rectángulo 30">
            <a:extLst>
              <a:ext uri="{FF2B5EF4-FFF2-40B4-BE49-F238E27FC236}">
                <a16:creationId xmlns:a16="http://schemas.microsoft.com/office/drawing/2014/main" id="{352AEA90-3BE5-FB07-5DC1-9E05C24FF756}"/>
              </a:ext>
            </a:extLst>
          </p:cNvPr>
          <p:cNvSpPr/>
          <p:nvPr/>
        </p:nvSpPr>
        <p:spPr>
          <a:xfrm>
            <a:off x="9571522" y="2201071"/>
            <a:ext cx="969226" cy="1437178"/>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Rectángulo 31">
            <a:extLst>
              <a:ext uri="{FF2B5EF4-FFF2-40B4-BE49-F238E27FC236}">
                <a16:creationId xmlns:a16="http://schemas.microsoft.com/office/drawing/2014/main" id="{1B290583-A1E7-29A3-0708-56C679B2D15B}"/>
              </a:ext>
            </a:extLst>
          </p:cNvPr>
          <p:cNvSpPr/>
          <p:nvPr/>
        </p:nvSpPr>
        <p:spPr>
          <a:xfrm>
            <a:off x="10155543" y="4339575"/>
            <a:ext cx="1946205" cy="2318400"/>
          </a:xfrm>
          <a:prstGeom prst="rect">
            <a:avLst/>
          </a:prstGeom>
          <a:solidFill>
            <a:srgbClr val="8FDCF8">
              <a:alpha val="24582"/>
            </a:srgbClr>
          </a:solidFill>
          <a:ln w="31750">
            <a:solidFill>
              <a:srgbClr val="8FD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Fully connected layers utilize the feature maps generated in the previous stage to classify the images into specific categories</a:t>
            </a:r>
            <a:endParaRPr lang="es-ES" b="1" dirty="0">
              <a:solidFill>
                <a:schemeClr val="tx1"/>
              </a:solidFill>
            </a:endParaRPr>
          </a:p>
        </p:txBody>
      </p:sp>
    </p:spTree>
    <p:extLst>
      <p:ext uri="{BB962C8B-B14F-4D97-AF65-F5344CB8AC3E}">
        <p14:creationId xmlns:p14="http://schemas.microsoft.com/office/powerpoint/2010/main" val="628608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1" y="148612"/>
            <a:ext cx="10515601" cy="584775"/>
          </a:xfrm>
          <a:prstGeom prst="rect">
            <a:avLst/>
          </a:prstGeom>
          <a:noFill/>
        </p:spPr>
        <p:txBody>
          <a:bodyPr wrap="square" rtlCol="0">
            <a:spAutoFit/>
          </a:bodyPr>
          <a:lstStyle/>
          <a:p>
            <a:r>
              <a:rPr lang="es-ES" sz="3200" b="1" dirty="0">
                <a:solidFill>
                  <a:srgbClr val="002F67"/>
                </a:solidFill>
              </a:rPr>
              <a:t>3.3 </a:t>
            </a:r>
            <a:r>
              <a:rPr lang="es-ES" sz="3200" b="1" dirty="0" err="1">
                <a:solidFill>
                  <a:srgbClr val="002F67"/>
                </a:solidFill>
              </a:rPr>
              <a:t>Inference</a:t>
            </a:r>
            <a:r>
              <a:rPr lang="es-ES" sz="3200" b="1" dirty="0">
                <a:solidFill>
                  <a:srgbClr val="002F67"/>
                </a:solidFill>
              </a:rPr>
              <a:t> </a:t>
            </a:r>
            <a:r>
              <a:rPr lang="es-ES" sz="3200" b="1" dirty="0" err="1">
                <a:solidFill>
                  <a:srgbClr val="002F67"/>
                </a:solidFill>
              </a:rPr>
              <a:t>with</a:t>
            </a:r>
            <a:r>
              <a:rPr lang="es-ES" sz="3200" b="1" dirty="0">
                <a:solidFill>
                  <a:srgbClr val="002F67"/>
                </a:solidFill>
              </a:rPr>
              <a:t> </a:t>
            </a:r>
            <a:r>
              <a:rPr lang="es-ES" sz="3200" b="1" dirty="0" err="1">
                <a:solidFill>
                  <a:srgbClr val="002F67"/>
                </a:solidFill>
              </a:rPr>
              <a:t>pretrained</a:t>
            </a:r>
            <a:r>
              <a:rPr lang="es-ES" sz="3200" b="1" dirty="0">
                <a:solidFill>
                  <a:srgbClr val="002F67"/>
                </a:solidFill>
              </a:rPr>
              <a:t> </a:t>
            </a:r>
            <a:r>
              <a:rPr lang="es-ES" sz="3200" b="1" dirty="0" err="1">
                <a:solidFill>
                  <a:srgbClr val="002F67"/>
                </a:solidFill>
              </a:rPr>
              <a:t>models</a:t>
            </a:r>
            <a:r>
              <a:rPr lang="es-ES" sz="3200" b="1" dirty="0">
                <a:solidFill>
                  <a:srgbClr val="002F67"/>
                </a:solidFill>
              </a:rPr>
              <a:t> </a:t>
            </a:r>
            <a:r>
              <a:rPr lang="es-ES" sz="3200" b="1" dirty="0" err="1">
                <a:solidFill>
                  <a:srgbClr val="002F67"/>
                </a:solidFill>
              </a:rPr>
              <a:t>available</a:t>
            </a:r>
            <a:r>
              <a:rPr lang="es-ES" sz="3200" b="1" dirty="0">
                <a:solidFill>
                  <a:srgbClr val="002F67"/>
                </a:solidFill>
              </a:rPr>
              <a:t> in </a:t>
            </a:r>
            <a:r>
              <a:rPr lang="es-ES" sz="3200" b="1" dirty="0" err="1">
                <a:solidFill>
                  <a:srgbClr val="002F67"/>
                </a:solidFill>
              </a:rPr>
              <a:t>PyTorch</a:t>
            </a:r>
            <a:r>
              <a:rPr lang="es-ES" sz="3200" b="1" dirty="0">
                <a:solidFill>
                  <a:srgbClr val="002F67"/>
                </a:solidFill>
              </a:rPr>
              <a:t> </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C71F97A5-15EC-3F3B-D3A7-70ECD0A02E9C}"/>
              </a:ext>
            </a:extLst>
          </p:cNvPr>
          <p:cNvSpPr txBox="1"/>
          <p:nvPr/>
        </p:nvSpPr>
        <p:spPr>
          <a:xfrm>
            <a:off x="239167" y="1348307"/>
            <a:ext cx="7957459" cy="461665"/>
          </a:xfrm>
          <a:prstGeom prst="rect">
            <a:avLst/>
          </a:prstGeom>
          <a:noFill/>
        </p:spPr>
        <p:txBody>
          <a:bodyPr wrap="square">
            <a:spAutoFit/>
          </a:bodyPr>
          <a:lstStyle/>
          <a:p>
            <a:pPr algn="just"/>
            <a:r>
              <a:rPr lang="en-US" sz="2400" b="1" dirty="0"/>
              <a:t>Working with popular computer vision architectures:</a:t>
            </a:r>
            <a:endParaRPr lang="es-ES" sz="2400" dirty="0"/>
          </a:p>
        </p:txBody>
      </p:sp>
      <p:sp>
        <p:nvSpPr>
          <p:cNvPr id="8" name="CuadroTexto 7">
            <a:extLst>
              <a:ext uri="{FF2B5EF4-FFF2-40B4-BE49-F238E27FC236}">
                <a16:creationId xmlns:a16="http://schemas.microsoft.com/office/drawing/2014/main" id="{F91471FD-63CC-2E8B-5F61-F9C2C274DC77}"/>
              </a:ext>
            </a:extLst>
          </p:cNvPr>
          <p:cNvSpPr txBox="1"/>
          <p:nvPr/>
        </p:nvSpPr>
        <p:spPr>
          <a:xfrm>
            <a:off x="284880" y="1820957"/>
            <a:ext cx="11287124" cy="1631216"/>
          </a:xfrm>
          <a:prstGeom prst="rect">
            <a:avLst/>
          </a:prstGeom>
          <a:noFill/>
        </p:spPr>
        <p:txBody>
          <a:bodyPr wrap="square">
            <a:spAutoFit/>
          </a:bodyPr>
          <a:lstStyle/>
          <a:p>
            <a:pPr algn="just"/>
            <a:r>
              <a:rPr lang="en-US" sz="2000" dirty="0" err="1"/>
              <a:t>PyTorch</a:t>
            </a:r>
            <a:r>
              <a:rPr lang="en-US" sz="2000" dirty="0"/>
              <a:t> offers a wide range of computer vision models for various image-related tasks. These models encompass a wide range of architectures, including popular ones like </a:t>
            </a:r>
            <a:r>
              <a:rPr lang="en-US" sz="2000" dirty="0" err="1"/>
              <a:t>ResNet</a:t>
            </a:r>
            <a:r>
              <a:rPr lang="en-US" sz="2000" dirty="0"/>
              <a:t>, VGG, </a:t>
            </a:r>
            <a:r>
              <a:rPr lang="en-US" sz="2000" dirty="0" err="1"/>
              <a:t>DenseNet</a:t>
            </a:r>
            <a:r>
              <a:rPr lang="en-US" sz="2000" dirty="0"/>
              <a:t>… These pre-trained models can be easily loaded and used for tasks such as image classification, object detection, semantic segmentation… in the following notebooks, we will learn how to access and use these architectures.</a:t>
            </a:r>
          </a:p>
        </p:txBody>
      </p:sp>
      <p:grpSp>
        <p:nvGrpSpPr>
          <p:cNvPr id="9" name="Grupo 8">
            <a:extLst>
              <a:ext uri="{FF2B5EF4-FFF2-40B4-BE49-F238E27FC236}">
                <a16:creationId xmlns:a16="http://schemas.microsoft.com/office/drawing/2014/main" id="{B5B0C96C-48E5-CFEE-70E9-96586742D471}"/>
              </a:ext>
            </a:extLst>
          </p:cNvPr>
          <p:cNvGrpSpPr/>
          <p:nvPr/>
        </p:nvGrpSpPr>
        <p:grpSpPr>
          <a:xfrm>
            <a:off x="3328804" y="3166384"/>
            <a:ext cx="6802034" cy="3140595"/>
            <a:chOff x="2230508" y="2196661"/>
            <a:chExt cx="6802034" cy="3140595"/>
          </a:xfrm>
        </p:grpSpPr>
        <p:pic>
          <p:nvPicPr>
            <p:cNvPr id="10" name="Gráfico 9" descr="Carpeta abierta con relleno sólido">
              <a:extLst>
                <a:ext uri="{FF2B5EF4-FFF2-40B4-BE49-F238E27FC236}">
                  <a16:creationId xmlns:a16="http://schemas.microsoft.com/office/drawing/2014/main" id="{6AAFAC7F-6445-03E3-1C00-5E748E81C3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508" y="2196661"/>
              <a:ext cx="842760" cy="842760"/>
            </a:xfrm>
            <a:prstGeom prst="rect">
              <a:avLst/>
            </a:prstGeom>
          </p:spPr>
        </p:pic>
        <p:sp>
          <p:nvSpPr>
            <p:cNvPr id="11" name="CuadroTexto 10">
              <a:extLst>
                <a:ext uri="{FF2B5EF4-FFF2-40B4-BE49-F238E27FC236}">
                  <a16:creationId xmlns:a16="http://schemas.microsoft.com/office/drawing/2014/main" id="{95FFF6A3-15BF-C3FE-9659-7A1A1F0B6547}"/>
                </a:ext>
              </a:extLst>
            </p:cNvPr>
            <p:cNvSpPr txBox="1"/>
            <p:nvPr/>
          </p:nvSpPr>
          <p:spPr>
            <a:xfrm>
              <a:off x="2991176" y="2432447"/>
              <a:ext cx="1405812" cy="400110"/>
            </a:xfrm>
            <a:prstGeom prst="rect">
              <a:avLst/>
            </a:prstGeom>
            <a:noFill/>
            <a:ln>
              <a:noFill/>
            </a:ln>
          </p:spPr>
          <p:txBody>
            <a:bodyPr wrap="square">
              <a:spAutoFit/>
            </a:bodyPr>
            <a:lstStyle/>
            <a:p>
              <a:pPr algn="ctr"/>
              <a:r>
                <a:rPr lang="en-US" sz="2000" b="1" dirty="0"/>
                <a:t>notebooks</a:t>
              </a:r>
              <a:endParaRPr lang="es-ES" b="1" dirty="0"/>
            </a:p>
          </p:txBody>
        </p:sp>
        <p:grpSp>
          <p:nvGrpSpPr>
            <p:cNvPr id="12" name="Grupo 11">
              <a:extLst>
                <a:ext uri="{FF2B5EF4-FFF2-40B4-BE49-F238E27FC236}">
                  <a16:creationId xmlns:a16="http://schemas.microsoft.com/office/drawing/2014/main" id="{8EF3A6F8-E003-3749-C55C-A1F586F20166}"/>
                </a:ext>
              </a:extLst>
            </p:cNvPr>
            <p:cNvGrpSpPr/>
            <p:nvPr/>
          </p:nvGrpSpPr>
          <p:grpSpPr>
            <a:xfrm>
              <a:off x="3063305" y="2946351"/>
              <a:ext cx="811940" cy="671656"/>
              <a:chOff x="4569239" y="6910260"/>
              <a:chExt cx="1360214" cy="1181326"/>
            </a:xfrm>
          </p:grpSpPr>
          <p:pic>
            <p:nvPicPr>
              <p:cNvPr id="25" name="Gráfico 24" descr="Cmd (terminal) con relleno sólido">
                <a:extLst>
                  <a:ext uri="{FF2B5EF4-FFF2-40B4-BE49-F238E27FC236}">
                    <a16:creationId xmlns:a16="http://schemas.microsoft.com/office/drawing/2014/main" id="{20B7EB41-FFAA-DDEE-F0AB-A464824663D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6" name="Gráfico 25" descr="Papel contorno">
                <a:extLst>
                  <a:ext uri="{FF2B5EF4-FFF2-40B4-BE49-F238E27FC236}">
                    <a16:creationId xmlns:a16="http://schemas.microsoft.com/office/drawing/2014/main" id="{699973F8-21CB-89D0-3AB7-CA020986472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13" name="CuadroTexto 12">
              <a:extLst>
                <a:ext uri="{FF2B5EF4-FFF2-40B4-BE49-F238E27FC236}">
                  <a16:creationId xmlns:a16="http://schemas.microsoft.com/office/drawing/2014/main" id="{DCFCE41F-C683-C5EA-09D7-5DBBFDB23373}"/>
                </a:ext>
              </a:extLst>
            </p:cNvPr>
            <p:cNvSpPr txBox="1"/>
            <p:nvPr/>
          </p:nvSpPr>
          <p:spPr>
            <a:xfrm>
              <a:off x="3492017" y="3172556"/>
              <a:ext cx="3011373" cy="369332"/>
            </a:xfrm>
            <a:prstGeom prst="rect">
              <a:avLst/>
            </a:prstGeom>
            <a:noFill/>
          </p:spPr>
          <p:txBody>
            <a:bodyPr wrap="square">
              <a:spAutoFit/>
            </a:bodyPr>
            <a:lstStyle/>
            <a:p>
              <a:pPr algn="ctr"/>
              <a:r>
                <a:rPr lang="en-US" sz="1800" dirty="0"/>
                <a:t>01_models_inference.ipynb</a:t>
              </a:r>
              <a:endParaRPr lang="es-ES" sz="1800" dirty="0"/>
            </a:p>
          </p:txBody>
        </p:sp>
        <p:cxnSp>
          <p:nvCxnSpPr>
            <p:cNvPr id="14" name="Conector recto 13">
              <a:extLst>
                <a:ext uri="{FF2B5EF4-FFF2-40B4-BE49-F238E27FC236}">
                  <a16:creationId xmlns:a16="http://schemas.microsoft.com/office/drawing/2014/main" id="{204CA078-6E79-A7EC-89D4-D68ABC13CC90}"/>
                </a:ext>
              </a:extLst>
            </p:cNvPr>
            <p:cNvCxnSpPr>
              <a:cxnSpLocks/>
            </p:cNvCxnSpPr>
            <p:nvPr/>
          </p:nvCxnSpPr>
          <p:spPr>
            <a:xfrm>
              <a:off x="2626515" y="2827917"/>
              <a:ext cx="0" cy="1525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410E8D85-D696-747A-933B-80264C5421CE}"/>
                </a:ext>
              </a:extLst>
            </p:cNvPr>
            <p:cNvCxnSpPr>
              <a:cxnSpLocks/>
            </p:cNvCxnSpPr>
            <p:nvPr/>
          </p:nvCxnSpPr>
          <p:spPr>
            <a:xfrm flipH="1" flipV="1">
              <a:off x="2634795" y="329778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Gráfico 15" descr="Carpeta abierta con relleno sólido">
              <a:extLst>
                <a:ext uri="{FF2B5EF4-FFF2-40B4-BE49-F238E27FC236}">
                  <a16:creationId xmlns:a16="http://schemas.microsoft.com/office/drawing/2014/main" id="{70DE0C92-BDBD-6288-46DA-AF7A16D9C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8723" y="3955944"/>
              <a:ext cx="761115" cy="761115"/>
            </a:xfrm>
            <a:prstGeom prst="rect">
              <a:avLst/>
            </a:prstGeom>
          </p:spPr>
        </p:pic>
        <p:sp>
          <p:nvSpPr>
            <p:cNvPr id="17" name="CuadroTexto 16">
              <a:extLst>
                <a:ext uri="{FF2B5EF4-FFF2-40B4-BE49-F238E27FC236}">
                  <a16:creationId xmlns:a16="http://schemas.microsoft.com/office/drawing/2014/main" id="{CF3625B7-C9D8-8B6E-D1D0-FABA1908EBD3}"/>
                </a:ext>
              </a:extLst>
            </p:cNvPr>
            <p:cNvSpPr txBox="1"/>
            <p:nvPr/>
          </p:nvSpPr>
          <p:spPr>
            <a:xfrm>
              <a:off x="3600856" y="4153435"/>
              <a:ext cx="2582265" cy="400110"/>
            </a:xfrm>
            <a:prstGeom prst="rect">
              <a:avLst/>
            </a:prstGeom>
            <a:noFill/>
            <a:ln>
              <a:noFill/>
            </a:ln>
          </p:spPr>
          <p:txBody>
            <a:bodyPr wrap="square">
              <a:spAutoFit/>
            </a:bodyPr>
            <a:lstStyle/>
            <a:p>
              <a:pPr algn="ctr"/>
              <a:r>
                <a:rPr lang="en-US" sz="2000" b="1" dirty="0" err="1"/>
                <a:t>exercises_solutions</a:t>
              </a:r>
              <a:endParaRPr lang="es-ES" b="1" dirty="0"/>
            </a:p>
          </p:txBody>
        </p:sp>
        <p:cxnSp>
          <p:nvCxnSpPr>
            <p:cNvPr id="18" name="Conector recto 17">
              <a:extLst>
                <a:ext uri="{FF2B5EF4-FFF2-40B4-BE49-F238E27FC236}">
                  <a16:creationId xmlns:a16="http://schemas.microsoft.com/office/drawing/2014/main" id="{9AF7A87A-F19C-7B75-2932-A12001648468}"/>
                </a:ext>
              </a:extLst>
            </p:cNvPr>
            <p:cNvCxnSpPr>
              <a:cxnSpLocks/>
            </p:cNvCxnSpPr>
            <p:nvPr/>
          </p:nvCxnSpPr>
          <p:spPr>
            <a:xfrm flipH="1" flipV="1">
              <a:off x="2634795" y="4333624"/>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19E7367-E7BD-209B-8245-E8CBAD26F4A6}"/>
                </a:ext>
              </a:extLst>
            </p:cNvPr>
            <p:cNvCxnSpPr>
              <a:cxnSpLocks/>
            </p:cNvCxnSpPr>
            <p:nvPr/>
          </p:nvCxnSpPr>
          <p:spPr>
            <a:xfrm>
              <a:off x="3331096" y="4489700"/>
              <a:ext cx="0" cy="489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2CFA63B-5551-7C3D-201E-9CDD222D070F}"/>
                </a:ext>
              </a:extLst>
            </p:cNvPr>
            <p:cNvCxnSpPr>
              <a:cxnSpLocks/>
            </p:cNvCxnSpPr>
            <p:nvPr/>
          </p:nvCxnSpPr>
          <p:spPr>
            <a:xfrm flipH="1" flipV="1">
              <a:off x="3339376" y="4968898"/>
              <a:ext cx="535869" cy="198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upo 20">
              <a:extLst>
                <a:ext uri="{FF2B5EF4-FFF2-40B4-BE49-F238E27FC236}">
                  <a16:creationId xmlns:a16="http://schemas.microsoft.com/office/drawing/2014/main" id="{79D00ED3-FDA2-9F70-2AFA-8C52560A6A2B}"/>
                </a:ext>
              </a:extLst>
            </p:cNvPr>
            <p:cNvGrpSpPr/>
            <p:nvPr/>
          </p:nvGrpSpPr>
          <p:grpSpPr>
            <a:xfrm>
              <a:off x="3835251" y="4665600"/>
              <a:ext cx="811940" cy="671656"/>
              <a:chOff x="4569239" y="6910260"/>
              <a:chExt cx="1360214" cy="1181326"/>
            </a:xfrm>
          </p:grpSpPr>
          <p:pic>
            <p:nvPicPr>
              <p:cNvPr id="23" name="Gráfico 22" descr="Cmd (terminal) con relleno sólido">
                <a:extLst>
                  <a:ext uri="{FF2B5EF4-FFF2-40B4-BE49-F238E27FC236}">
                    <a16:creationId xmlns:a16="http://schemas.microsoft.com/office/drawing/2014/main" id="{86F75D59-70A3-64CA-3FEA-E5FECFEA084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805" t="39995" r="18484" b="28740"/>
              <a:stretch/>
            </p:blipFill>
            <p:spPr>
              <a:xfrm>
                <a:off x="4946001" y="7280220"/>
                <a:ext cx="606690" cy="441406"/>
              </a:xfrm>
              <a:prstGeom prst="rect">
                <a:avLst/>
              </a:prstGeom>
            </p:spPr>
          </p:pic>
          <p:pic>
            <p:nvPicPr>
              <p:cNvPr id="24" name="Gráfico 23" descr="Papel contorno">
                <a:extLst>
                  <a:ext uri="{FF2B5EF4-FFF2-40B4-BE49-F238E27FC236}">
                    <a16:creationId xmlns:a16="http://schemas.microsoft.com/office/drawing/2014/main" id="{36B96BD2-5F7E-842B-79B6-E56F32FC133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t="1499" r="-13417"/>
              <a:stretch/>
            </p:blipFill>
            <p:spPr>
              <a:xfrm>
                <a:off x="4569239" y="6910260"/>
                <a:ext cx="1360214" cy="1181326"/>
              </a:xfrm>
              <a:prstGeom prst="rect">
                <a:avLst/>
              </a:prstGeom>
            </p:spPr>
          </p:pic>
        </p:grpSp>
        <p:sp>
          <p:nvSpPr>
            <p:cNvPr id="22" name="CuadroTexto 21">
              <a:extLst>
                <a:ext uri="{FF2B5EF4-FFF2-40B4-BE49-F238E27FC236}">
                  <a16:creationId xmlns:a16="http://schemas.microsoft.com/office/drawing/2014/main" id="{217DA3ED-4190-9C50-EDFA-276270B60E71}"/>
                </a:ext>
              </a:extLst>
            </p:cNvPr>
            <p:cNvSpPr txBox="1"/>
            <p:nvPr/>
          </p:nvSpPr>
          <p:spPr>
            <a:xfrm>
              <a:off x="3694082" y="4870330"/>
              <a:ext cx="5338460" cy="369332"/>
            </a:xfrm>
            <a:prstGeom prst="rect">
              <a:avLst/>
            </a:prstGeom>
            <a:noFill/>
          </p:spPr>
          <p:txBody>
            <a:bodyPr wrap="square">
              <a:spAutoFit/>
            </a:bodyPr>
            <a:lstStyle/>
            <a:p>
              <a:pPr algn="ctr"/>
              <a:r>
                <a:rPr lang="en-US" sz="1800" dirty="0"/>
                <a:t>01_ </a:t>
              </a:r>
              <a:r>
                <a:rPr lang="en-US" sz="1800" dirty="0" err="1"/>
                <a:t>models_inference</a:t>
              </a:r>
              <a:r>
                <a:rPr lang="en-US" sz="1800" dirty="0"/>
                <a:t> _solutions.ipynb</a:t>
              </a:r>
              <a:endParaRPr lang="es-ES" sz="1800" dirty="0"/>
            </a:p>
          </p:txBody>
        </p:sp>
      </p:grpSp>
      <p:sp>
        <p:nvSpPr>
          <p:cNvPr id="27" name="CuadroTexto 26">
            <a:extLst>
              <a:ext uri="{FF2B5EF4-FFF2-40B4-BE49-F238E27FC236}">
                <a16:creationId xmlns:a16="http://schemas.microsoft.com/office/drawing/2014/main" id="{0CC91D56-D2D0-E3BC-1491-7733A9E0F1C3}"/>
              </a:ext>
            </a:extLst>
          </p:cNvPr>
          <p:cNvSpPr txBox="1"/>
          <p:nvPr/>
        </p:nvSpPr>
        <p:spPr>
          <a:xfrm>
            <a:off x="10831" y="814551"/>
            <a:ext cx="3062437" cy="461665"/>
          </a:xfrm>
          <a:prstGeom prst="rect">
            <a:avLst/>
          </a:prstGeom>
          <a:solidFill>
            <a:srgbClr val="FFFF00"/>
          </a:solidFill>
          <a:ln>
            <a:solidFill>
              <a:schemeClr val="tx1"/>
            </a:solidFill>
          </a:ln>
        </p:spPr>
        <p:txBody>
          <a:bodyPr wrap="square">
            <a:spAutoFit/>
          </a:bodyPr>
          <a:lstStyle/>
          <a:p>
            <a:pPr algn="ctr"/>
            <a:r>
              <a:rPr lang="en-US" sz="2400" b="1" dirty="0"/>
              <a:t>Let’s code!</a:t>
            </a:r>
          </a:p>
        </p:txBody>
      </p:sp>
    </p:spTree>
    <p:extLst>
      <p:ext uri="{BB962C8B-B14F-4D97-AF65-F5344CB8AC3E}">
        <p14:creationId xmlns:p14="http://schemas.microsoft.com/office/powerpoint/2010/main" val="157335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58013"/>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1</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a:solidFill>
                  <a:srgbClr val="002F67"/>
                </a:solidFill>
                <a:latin typeface="Calibri" panose="020F0502020204030204" pitchFamily="34" charset="0"/>
              </a:rPr>
              <a:t>Deep </a:t>
            </a:r>
            <a:r>
              <a:rPr lang="es-ES" sz="6000" b="1" i="0" u="none" strike="noStrike" baseline="0" dirty="0" err="1">
                <a:solidFill>
                  <a:srgbClr val="002F67"/>
                </a:solidFill>
                <a:latin typeface="Calibri" panose="020F0502020204030204" pitchFamily="34" charset="0"/>
              </a:rPr>
              <a:t>Learning</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fundamentals</a:t>
            </a:r>
            <a:endParaRPr lang="es-ES" sz="6000" dirty="0">
              <a:solidFill>
                <a:srgbClr val="002F67"/>
              </a:solidFill>
            </a:endParaRPr>
          </a:p>
        </p:txBody>
      </p:sp>
    </p:spTree>
    <p:extLst>
      <p:ext uri="{BB962C8B-B14F-4D97-AF65-F5344CB8AC3E}">
        <p14:creationId xmlns:p14="http://schemas.microsoft.com/office/powerpoint/2010/main" val="43967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a:t>
            </a: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616DC6DE-82AF-B47C-7B7E-FCFD5D1CE288}"/>
              </a:ext>
            </a:extLst>
          </p:cNvPr>
          <p:cNvSpPr txBox="1"/>
          <p:nvPr/>
        </p:nvSpPr>
        <p:spPr>
          <a:xfrm>
            <a:off x="3519616" y="2100772"/>
            <a:ext cx="1063728" cy="400110"/>
          </a:xfrm>
          <a:prstGeom prst="rect">
            <a:avLst/>
          </a:prstGeom>
          <a:noFill/>
        </p:spPr>
        <p:txBody>
          <a:bodyPr wrap="square">
            <a:spAutoFit/>
          </a:bodyPr>
          <a:lstStyle/>
          <a:p>
            <a:r>
              <a:rPr lang="es-ES" sz="2000" b="1" dirty="0"/>
              <a:t>Input</a:t>
            </a:r>
          </a:p>
        </p:txBody>
      </p:sp>
      <p:pic>
        <p:nvPicPr>
          <p:cNvPr id="10" name="Gráfico 9" descr="Búsqueda de carpetas con relleno sólido">
            <a:extLst>
              <a:ext uri="{FF2B5EF4-FFF2-40B4-BE49-F238E27FC236}">
                <a16:creationId xmlns:a16="http://schemas.microsoft.com/office/drawing/2014/main" id="{2AF0D61E-E7C3-89D8-3BF6-FA915EDC3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5494" y="1106256"/>
            <a:ext cx="1063728" cy="1063728"/>
          </a:xfrm>
          <a:prstGeom prst="rect">
            <a:avLst/>
          </a:prstGeom>
        </p:spPr>
      </p:pic>
      <p:sp>
        <p:nvSpPr>
          <p:cNvPr id="15" name="CuadroTexto 14">
            <a:extLst>
              <a:ext uri="{FF2B5EF4-FFF2-40B4-BE49-F238E27FC236}">
                <a16:creationId xmlns:a16="http://schemas.microsoft.com/office/drawing/2014/main" id="{01907CFA-EE01-93FF-D777-A07E9FBBDE35}"/>
              </a:ext>
            </a:extLst>
          </p:cNvPr>
          <p:cNvSpPr txBox="1"/>
          <p:nvPr/>
        </p:nvSpPr>
        <p:spPr>
          <a:xfrm>
            <a:off x="5782951" y="2034560"/>
            <a:ext cx="2155353" cy="400110"/>
          </a:xfrm>
          <a:prstGeom prst="rect">
            <a:avLst/>
          </a:prstGeom>
          <a:noFill/>
        </p:spPr>
        <p:txBody>
          <a:bodyPr wrap="square">
            <a:spAutoFit/>
          </a:bodyPr>
          <a:lstStyle/>
          <a:p>
            <a:r>
              <a:rPr lang="es-ES" sz="2000" b="1" dirty="0" err="1"/>
              <a:t>Program</a:t>
            </a:r>
            <a:r>
              <a:rPr lang="es-ES" sz="2000" b="1" dirty="0"/>
              <a:t>/Rules</a:t>
            </a:r>
          </a:p>
        </p:txBody>
      </p:sp>
      <p:pic>
        <p:nvPicPr>
          <p:cNvPr id="20" name="Gráfico 19" descr="Mujer programadora con relleno sólido">
            <a:extLst>
              <a:ext uri="{FF2B5EF4-FFF2-40B4-BE49-F238E27FC236}">
                <a16:creationId xmlns:a16="http://schemas.microsoft.com/office/drawing/2014/main" id="{43AFBEB8-14AF-762C-86A6-1B2C67C4B1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4451" y="748950"/>
            <a:ext cx="1355082" cy="1355082"/>
          </a:xfrm>
          <a:prstGeom prst="rect">
            <a:avLst/>
          </a:prstGeom>
        </p:spPr>
      </p:pic>
      <p:sp>
        <p:nvSpPr>
          <p:cNvPr id="22" name="CuadroTexto 21">
            <a:extLst>
              <a:ext uri="{FF2B5EF4-FFF2-40B4-BE49-F238E27FC236}">
                <a16:creationId xmlns:a16="http://schemas.microsoft.com/office/drawing/2014/main" id="{BCD1809C-340F-3810-5671-7C283D0A6677}"/>
              </a:ext>
            </a:extLst>
          </p:cNvPr>
          <p:cNvSpPr txBox="1"/>
          <p:nvPr/>
        </p:nvSpPr>
        <p:spPr>
          <a:xfrm>
            <a:off x="8685880" y="2034970"/>
            <a:ext cx="1346330" cy="400110"/>
          </a:xfrm>
          <a:prstGeom prst="rect">
            <a:avLst/>
          </a:prstGeom>
          <a:noFill/>
        </p:spPr>
        <p:txBody>
          <a:bodyPr wrap="square">
            <a:spAutoFit/>
          </a:bodyPr>
          <a:lstStyle/>
          <a:p>
            <a:r>
              <a:rPr lang="es-ES" sz="2000" b="1" dirty="0"/>
              <a:t>Output</a:t>
            </a:r>
          </a:p>
        </p:txBody>
      </p:sp>
      <p:pic>
        <p:nvPicPr>
          <p:cNvPr id="24" name="Gráfico 23" descr="Presentación con gráfico circular con relleno sólido">
            <a:extLst>
              <a:ext uri="{FF2B5EF4-FFF2-40B4-BE49-F238E27FC236}">
                <a16:creationId xmlns:a16="http://schemas.microsoft.com/office/drawing/2014/main" id="{EC929EB2-D511-AE84-7C71-9DF17FE27B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9844" y="1091439"/>
            <a:ext cx="1114710" cy="1114710"/>
          </a:xfrm>
          <a:prstGeom prst="rect">
            <a:avLst/>
          </a:prstGeom>
        </p:spPr>
      </p:pic>
      <p:sp>
        <p:nvSpPr>
          <p:cNvPr id="25" name="CuadroTexto 24">
            <a:extLst>
              <a:ext uri="{FF2B5EF4-FFF2-40B4-BE49-F238E27FC236}">
                <a16:creationId xmlns:a16="http://schemas.microsoft.com/office/drawing/2014/main" id="{F47147FB-178A-6028-9235-669FD4CC7207}"/>
              </a:ext>
            </a:extLst>
          </p:cNvPr>
          <p:cNvSpPr txBox="1"/>
          <p:nvPr/>
        </p:nvSpPr>
        <p:spPr>
          <a:xfrm>
            <a:off x="3616067" y="3926672"/>
            <a:ext cx="1063728" cy="400110"/>
          </a:xfrm>
          <a:prstGeom prst="rect">
            <a:avLst/>
          </a:prstGeom>
          <a:noFill/>
        </p:spPr>
        <p:txBody>
          <a:bodyPr wrap="square">
            <a:spAutoFit/>
          </a:bodyPr>
          <a:lstStyle/>
          <a:p>
            <a:r>
              <a:rPr lang="es-ES" sz="2000" b="1" dirty="0"/>
              <a:t>Input</a:t>
            </a:r>
          </a:p>
        </p:txBody>
      </p:sp>
      <p:pic>
        <p:nvPicPr>
          <p:cNvPr id="26" name="Gráfico 25" descr="Búsqueda de carpetas con relleno sólido">
            <a:extLst>
              <a:ext uri="{FF2B5EF4-FFF2-40B4-BE49-F238E27FC236}">
                <a16:creationId xmlns:a16="http://schemas.microsoft.com/office/drawing/2014/main" id="{C17F2300-3BB6-FA22-9300-6CB9384D7F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600" y="3035809"/>
            <a:ext cx="1063728" cy="1063728"/>
          </a:xfrm>
          <a:prstGeom prst="rect">
            <a:avLst/>
          </a:prstGeom>
        </p:spPr>
      </p:pic>
      <p:sp>
        <p:nvSpPr>
          <p:cNvPr id="27" name="CuadroTexto 26">
            <a:extLst>
              <a:ext uri="{FF2B5EF4-FFF2-40B4-BE49-F238E27FC236}">
                <a16:creationId xmlns:a16="http://schemas.microsoft.com/office/drawing/2014/main" id="{83349328-3DD0-F1DE-B15E-9C5126314703}"/>
              </a:ext>
            </a:extLst>
          </p:cNvPr>
          <p:cNvSpPr txBox="1"/>
          <p:nvPr/>
        </p:nvSpPr>
        <p:spPr>
          <a:xfrm>
            <a:off x="5421679" y="3927968"/>
            <a:ext cx="2591146"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endParaRPr lang="es-ES" sz="2000" b="1" dirty="0"/>
          </a:p>
        </p:txBody>
      </p:sp>
      <p:sp>
        <p:nvSpPr>
          <p:cNvPr id="28" name="Flecha: a la derecha 27">
            <a:extLst>
              <a:ext uri="{FF2B5EF4-FFF2-40B4-BE49-F238E27FC236}">
                <a16:creationId xmlns:a16="http://schemas.microsoft.com/office/drawing/2014/main" id="{4720AE48-3836-C331-1C54-4DE26B48C60D}"/>
              </a:ext>
            </a:extLst>
          </p:cNvPr>
          <p:cNvSpPr/>
          <p:nvPr/>
        </p:nvSpPr>
        <p:spPr>
          <a:xfrm>
            <a:off x="9726811" y="330050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áfico 28" descr="Mujer programadora con relleno sólido">
            <a:extLst>
              <a:ext uri="{FF2B5EF4-FFF2-40B4-BE49-F238E27FC236}">
                <a16:creationId xmlns:a16="http://schemas.microsoft.com/office/drawing/2014/main" id="{8FEEF8AE-47D7-2BE8-4618-E8D268794A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1427" y="2554767"/>
            <a:ext cx="1355082" cy="1355082"/>
          </a:xfrm>
          <a:prstGeom prst="rect">
            <a:avLst/>
          </a:prstGeom>
        </p:spPr>
      </p:pic>
      <p:sp>
        <p:nvSpPr>
          <p:cNvPr id="31" name="CuadroTexto 30">
            <a:extLst>
              <a:ext uri="{FF2B5EF4-FFF2-40B4-BE49-F238E27FC236}">
                <a16:creationId xmlns:a16="http://schemas.microsoft.com/office/drawing/2014/main" id="{18BD8087-4AF4-1B75-B8F6-605132D1F947}"/>
              </a:ext>
            </a:extLst>
          </p:cNvPr>
          <p:cNvSpPr txBox="1"/>
          <p:nvPr/>
        </p:nvSpPr>
        <p:spPr>
          <a:xfrm>
            <a:off x="8060486" y="4007277"/>
            <a:ext cx="2071875" cy="707886"/>
          </a:xfrm>
          <a:prstGeom prst="rect">
            <a:avLst/>
          </a:prstGeom>
          <a:noFill/>
        </p:spPr>
        <p:txBody>
          <a:bodyPr wrap="square">
            <a:spAutoFit/>
          </a:bodyPr>
          <a:lstStyle/>
          <a:p>
            <a:pPr algn="ctr"/>
            <a:r>
              <a:rPr lang="es-ES" sz="2000" b="1" dirty="0" err="1"/>
              <a:t>Classification</a:t>
            </a:r>
            <a:r>
              <a:rPr lang="es-ES" sz="2000" b="1" dirty="0"/>
              <a:t> </a:t>
            </a:r>
            <a:r>
              <a:rPr lang="es-ES" sz="2000" b="1" dirty="0" err="1"/>
              <a:t>algorithm</a:t>
            </a:r>
            <a:endParaRPr lang="es-ES" sz="2000" b="1" dirty="0"/>
          </a:p>
        </p:txBody>
      </p:sp>
      <p:pic>
        <p:nvPicPr>
          <p:cNvPr id="32" name="Gráfico 31" descr="Presentación con gráfico circular con relleno sólido">
            <a:extLst>
              <a:ext uri="{FF2B5EF4-FFF2-40B4-BE49-F238E27FC236}">
                <a16:creationId xmlns:a16="http://schemas.microsoft.com/office/drawing/2014/main" id="{06266BA2-2FF2-9A78-93F0-08DA2B3C88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37627" y="2931673"/>
            <a:ext cx="1114710" cy="1114710"/>
          </a:xfrm>
          <a:prstGeom prst="rect">
            <a:avLst/>
          </a:prstGeom>
        </p:spPr>
      </p:pic>
      <p:sp>
        <p:nvSpPr>
          <p:cNvPr id="35" name="CuadroTexto 34">
            <a:extLst>
              <a:ext uri="{FF2B5EF4-FFF2-40B4-BE49-F238E27FC236}">
                <a16:creationId xmlns:a16="http://schemas.microsoft.com/office/drawing/2014/main" id="{45307AEB-7142-D5BB-ADDD-3B25184FF197}"/>
              </a:ext>
            </a:extLst>
          </p:cNvPr>
          <p:cNvSpPr txBox="1"/>
          <p:nvPr/>
        </p:nvSpPr>
        <p:spPr>
          <a:xfrm>
            <a:off x="10632083" y="3944856"/>
            <a:ext cx="1346330" cy="400110"/>
          </a:xfrm>
          <a:prstGeom prst="rect">
            <a:avLst/>
          </a:prstGeom>
          <a:noFill/>
        </p:spPr>
        <p:txBody>
          <a:bodyPr wrap="square">
            <a:spAutoFit/>
          </a:bodyPr>
          <a:lstStyle/>
          <a:p>
            <a:r>
              <a:rPr lang="es-ES" sz="2000" b="1" dirty="0"/>
              <a:t>Output</a:t>
            </a:r>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046"/>
          <a:stretch/>
        </p:blipFill>
        <p:spPr bwMode="auto">
          <a:xfrm>
            <a:off x="8262686" y="2656907"/>
            <a:ext cx="1282413" cy="145118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278" b="18410"/>
          <a:stretch/>
        </p:blipFill>
        <p:spPr bwMode="auto">
          <a:xfrm>
            <a:off x="5702039" y="4864198"/>
            <a:ext cx="2309777" cy="1462355"/>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7307415" y="3241712"/>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4607201" y="1556128"/>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7554797" y="1504271"/>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CuadroTexto 40">
            <a:extLst>
              <a:ext uri="{FF2B5EF4-FFF2-40B4-BE49-F238E27FC236}">
                <a16:creationId xmlns:a16="http://schemas.microsoft.com/office/drawing/2014/main" id="{B67DFC34-8DED-7A04-B2BB-FD9A3AF9B15F}"/>
              </a:ext>
            </a:extLst>
          </p:cNvPr>
          <p:cNvSpPr txBox="1"/>
          <p:nvPr/>
        </p:nvSpPr>
        <p:spPr>
          <a:xfrm>
            <a:off x="3601234" y="6245131"/>
            <a:ext cx="1063728" cy="400110"/>
          </a:xfrm>
          <a:prstGeom prst="rect">
            <a:avLst/>
          </a:prstGeom>
          <a:noFill/>
        </p:spPr>
        <p:txBody>
          <a:bodyPr wrap="square">
            <a:spAutoFit/>
          </a:bodyPr>
          <a:lstStyle/>
          <a:p>
            <a:r>
              <a:rPr lang="es-ES" sz="2000" b="1" dirty="0"/>
              <a:t>Input</a:t>
            </a:r>
          </a:p>
        </p:txBody>
      </p:sp>
      <p:pic>
        <p:nvPicPr>
          <p:cNvPr id="42" name="Gráfico 41" descr="Búsqueda de carpetas con relleno sólido">
            <a:extLst>
              <a:ext uri="{FF2B5EF4-FFF2-40B4-BE49-F238E27FC236}">
                <a16:creationId xmlns:a16="http://schemas.microsoft.com/office/drawing/2014/main" id="{E96E9C7D-C889-0866-293B-B446DE691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3470" y="5145870"/>
            <a:ext cx="1063728" cy="1063728"/>
          </a:xfrm>
          <a:prstGeom prst="rect">
            <a:avLst/>
          </a:prstGeom>
        </p:spPr>
      </p:pic>
      <p:pic>
        <p:nvPicPr>
          <p:cNvPr id="46" name="Gráfico 45" descr="Presentación con gráfico circular con relleno sólido">
            <a:extLst>
              <a:ext uri="{FF2B5EF4-FFF2-40B4-BE49-F238E27FC236}">
                <a16:creationId xmlns:a16="http://schemas.microsoft.com/office/drawing/2014/main" id="{D48826B3-DE76-7943-57DF-8615FEBBF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22917" y="5041566"/>
            <a:ext cx="1114710" cy="1114710"/>
          </a:xfrm>
          <a:prstGeom prst="rect">
            <a:avLst/>
          </a:prstGeom>
        </p:spPr>
      </p:pic>
      <p:sp>
        <p:nvSpPr>
          <p:cNvPr id="47" name="CuadroTexto 46">
            <a:extLst>
              <a:ext uri="{FF2B5EF4-FFF2-40B4-BE49-F238E27FC236}">
                <a16:creationId xmlns:a16="http://schemas.microsoft.com/office/drawing/2014/main" id="{AFBA3E93-66C7-7B64-26BF-6C0206319303}"/>
              </a:ext>
            </a:extLst>
          </p:cNvPr>
          <p:cNvSpPr txBox="1"/>
          <p:nvPr/>
        </p:nvSpPr>
        <p:spPr>
          <a:xfrm>
            <a:off x="9474823" y="6157475"/>
            <a:ext cx="1346330" cy="400110"/>
          </a:xfrm>
          <a:prstGeom prst="rect">
            <a:avLst/>
          </a:prstGeom>
          <a:noFill/>
        </p:spPr>
        <p:txBody>
          <a:bodyPr wrap="square">
            <a:spAutoFit/>
          </a:bodyPr>
          <a:lstStyle/>
          <a:p>
            <a:r>
              <a:rPr lang="es-ES" sz="2000" b="1" dirty="0"/>
              <a:t>Output</a:t>
            </a:r>
          </a:p>
        </p:txBody>
      </p:sp>
      <p:sp>
        <p:nvSpPr>
          <p:cNvPr id="48" name="Flecha: a la derecha 47">
            <a:extLst>
              <a:ext uri="{FF2B5EF4-FFF2-40B4-BE49-F238E27FC236}">
                <a16:creationId xmlns:a16="http://schemas.microsoft.com/office/drawing/2014/main" id="{AD73C2B8-FF68-5948-1521-957DF900D01E}"/>
              </a:ext>
            </a:extLst>
          </p:cNvPr>
          <p:cNvSpPr/>
          <p:nvPr/>
        </p:nvSpPr>
        <p:spPr>
          <a:xfrm>
            <a:off x="4583344" y="338216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610525" y="5464584"/>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5005757" y="6245131"/>
            <a:ext cx="4679514" cy="400110"/>
          </a:xfrm>
          <a:prstGeom prst="rect">
            <a:avLst/>
          </a:prstGeom>
          <a:noFill/>
        </p:spPr>
        <p:txBody>
          <a:bodyPr wrap="square">
            <a:spAutoFit/>
          </a:bodyPr>
          <a:lstStyle/>
          <a:p>
            <a:r>
              <a:rPr lang="es-ES" sz="2000" b="1" dirty="0" err="1"/>
              <a:t>Feature</a:t>
            </a:r>
            <a:r>
              <a:rPr lang="es-ES" sz="2000" b="1" dirty="0"/>
              <a:t> </a:t>
            </a:r>
            <a:r>
              <a:rPr lang="es-ES" sz="2000" b="1" dirty="0" err="1"/>
              <a:t>extraction</a:t>
            </a:r>
            <a:r>
              <a:rPr lang="es-ES" sz="2000" b="1" dirty="0"/>
              <a:t> + </a:t>
            </a:r>
            <a:r>
              <a:rPr lang="es-ES" sz="2000" b="1" dirty="0" err="1"/>
              <a:t>classification</a:t>
            </a:r>
            <a:r>
              <a:rPr lang="es-ES" sz="2000" b="1" dirty="0"/>
              <a:t> </a:t>
            </a:r>
          </a:p>
        </p:txBody>
      </p:sp>
      <p:sp>
        <p:nvSpPr>
          <p:cNvPr id="51" name="CuadroTexto 50">
            <a:extLst>
              <a:ext uri="{FF2B5EF4-FFF2-40B4-BE49-F238E27FC236}">
                <a16:creationId xmlns:a16="http://schemas.microsoft.com/office/drawing/2014/main" id="{2C9C408E-EE83-4568-151E-573C9775E7B4}"/>
              </a:ext>
            </a:extLst>
          </p:cNvPr>
          <p:cNvSpPr txBox="1"/>
          <p:nvPr/>
        </p:nvSpPr>
        <p:spPr>
          <a:xfrm>
            <a:off x="-351183" y="1291097"/>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2" name="CuadroTexto 51">
            <a:extLst>
              <a:ext uri="{FF2B5EF4-FFF2-40B4-BE49-F238E27FC236}">
                <a16:creationId xmlns:a16="http://schemas.microsoft.com/office/drawing/2014/main" id="{E2958634-2038-1186-5E39-58C828449657}"/>
              </a:ext>
            </a:extLst>
          </p:cNvPr>
          <p:cNvSpPr txBox="1"/>
          <p:nvPr/>
        </p:nvSpPr>
        <p:spPr>
          <a:xfrm>
            <a:off x="428345" y="3241712"/>
            <a:ext cx="2627590" cy="461665"/>
          </a:xfrm>
          <a:prstGeom prst="rect">
            <a:avLst/>
          </a:prstGeom>
          <a:noFill/>
        </p:spPr>
        <p:txBody>
          <a:bodyPr wrap="square">
            <a:spAutoFit/>
          </a:bodyPr>
          <a:lstStyle/>
          <a:p>
            <a:r>
              <a:rPr lang="es-ES" sz="2400" b="1" dirty="0"/>
              <a:t>Machine Learning</a:t>
            </a:r>
          </a:p>
        </p:txBody>
      </p:sp>
      <p:sp>
        <p:nvSpPr>
          <p:cNvPr id="53" name="CuadroTexto 52">
            <a:extLst>
              <a:ext uri="{FF2B5EF4-FFF2-40B4-BE49-F238E27FC236}">
                <a16:creationId xmlns:a16="http://schemas.microsoft.com/office/drawing/2014/main" id="{7F39C172-20B1-2EF7-E8D5-458A9BABB7E9}"/>
              </a:ext>
            </a:extLst>
          </p:cNvPr>
          <p:cNvSpPr txBox="1"/>
          <p:nvPr/>
        </p:nvSpPr>
        <p:spPr>
          <a:xfrm>
            <a:off x="522285" y="5385338"/>
            <a:ext cx="2131303" cy="461665"/>
          </a:xfrm>
          <a:prstGeom prst="rect">
            <a:avLst/>
          </a:prstGeom>
          <a:noFill/>
        </p:spPr>
        <p:txBody>
          <a:bodyPr wrap="square">
            <a:spAutoFit/>
          </a:bodyPr>
          <a:lstStyle/>
          <a:p>
            <a:r>
              <a:rPr lang="es-ES" sz="2400" b="1" dirty="0"/>
              <a:t>Deep Learning</a:t>
            </a:r>
          </a:p>
        </p:txBody>
      </p:sp>
      <p:sp>
        <p:nvSpPr>
          <p:cNvPr id="4" name="Rectángulo 3">
            <a:extLst>
              <a:ext uri="{FF2B5EF4-FFF2-40B4-BE49-F238E27FC236}">
                <a16:creationId xmlns:a16="http://schemas.microsoft.com/office/drawing/2014/main" id="{90C434B6-4379-F7E3-F5AB-5057C9423CC2}"/>
              </a:ext>
            </a:extLst>
          </p:cNvPr>
          <p:cNvSpPr/>
          <p:nvPr/>
        </p:nvSpPr>
        <p:spPr>
          <a:xfrm>
            <a:off x="522285" y="4907068"/>
            <a:ext cx="10898190" cy="1802320"/>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C15F7CFE-C78A-E36D-1A41-149133CE3DFA}"/>
              </a:ext>
            </a:extLst>
          </p:cNvPr>
          <p:cNvSpPr txBox="1"/>
          <p:nvPr/>
        </p:nvSpPr>
        <p:spPr>
          <a:xfrm rot="20707887">
            <a:off x="83315" y="4524143"/>
            <a:ext cx="1980867" cy="830997"/>
          </a:xfrm>
          <a:prstGeom prst="rect">
            <a:avLst/>
          </a:prstGeom>
          <a:solidFill>
            <a:srgbClr val="FFFF00"/>
          </a:solidFill>
        </p:spPr>
        <p:txBody>
          <a:bodyPr wrap="square">
            <a:spAutoFit/>
          </a:bodyPr>
          <a:lstStyle/>
          <a:p>
            <a:pPr algn="ctr"/>
            <a:r>
              <a:rPr lang="en-US" sz="2400" b="1" dirty="0">
                <a:latin typeface="Bradley Hand ITC" panose="03070402050302030203" pitchFamily="66" charset="0"/>
              </a:rPr>
              <a:t>What we’re going to cover</a:t>
            </a:r>
            <a:endParaRPr lang="es-ES" sz="2400" b="1" dirty="0">
              <a:latin typeface="Bradley Hand ITC" panose="03070402050302030203" pitchFamily="66" charset="0"/>
            </a:endParaRPr>
          </a:p>
        </p:txBody>
      </p:sp>
      <p:sp>
        <p:nvSpPr>
          <p:cNvPr id="5" name="Flecha: a la derecha 4">
            <a:extLst>
              <a:ext uri="{FF2B5EF4-FFF2-40B4-BE49-F238E27FC236}">
                <a16:creationId xmlns:a16="http://schemas.microsoft.com/office/drawing/2014/main" id="{4ACA43FB-D6DE-B077-AFCC-B4ACE745B4CB}"/>
              </a:ext>
            </a:extLst>
          </p:cNvPr>
          <p:cNvSpPr/>
          <p:nvPr/>
        </p:nvSpPr>
        <p:spPr>
          <a:xfrm>
            <a:off x="8348066" y="5446785"/>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9161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11329724" cy="584775"/>
          </a:xfrm>
          <a:prstGeom prst="rect">
            <a:avLst/>
          </a:prstGeom>
          <a:noFill/>
        </p:spPr>
        <p:txBody>
          <a:bodyPr wrap="square" rtlCol="0">
            <a:spAutoFit/>
          </a:bodyPr>
          <a:lstStyle/>
          <a:p>
            <a:r>
              <a:rPr lang="es-ES" sz="3200" b="1" dirty="0">
                <a:solidFill>
                  <a:srgbClr val="002F67"/>
                </a:solidFill>
              </a:rPr>
              <a:t>1.1 </a:t>
            </a:r>
            <a:r>
              <a:rPr lang="es-ES" sz="3200" b="1" dirty="0" err="1">
                <a:solidFill>
                  <a:srgbClr val="002F67"/>
                </a:solidFill>
              </a:rPr>
              <a:t>What</a:t>
            </a:r>
            <a:r>
              <a:rPr lang="es-ES" sz="3200" b="1" dirty="0">
                <a:solidFill>
                  <a:srgbClr val="002F67"/>
                </a:solidFill>
              </a:rPr>
              <a:t> </a:t>
            </a:r>
            <a:r>
              <a:rPr lang="es-ES" sz="3200" b="1" dirty="0" err="1">
                <a:solidFill>
                  <a:srgbClr val="002F67"/>
                </a:solidFill>
              </a:rPr>
              <a:t>is</a:t>
            </a:r>
            <a:r>
              <a:rPr lang="es-ES" sz="3200" b="1" dirty="0">
                <a:solidFill>
                  <a:srgbClr val="002F67"/>
                </a:solidFill>
              </a:rPr>
              <a:t> </a:t>
            </a:r>
            <a:r>
              <a:rPr lang="es-ES" sz="3200" b="1" dirty="0" err="1">
                <a:solidFill>
                  <a:srgbClr val="002F67"/>
                </a:solidFill>
              </a:rPr>
              <a:t>deep</a:t>
            </a:r>
            <a:r>
              <a:rPr lang="es-ES" sz="3200" b="1" dirty="0">
                <a:solidFill>
                  <a:srgbClr val="002F67"/>
                </a:solidFill>
              </a:rPr>
              <a:t>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Example</a:t>
            </a:r>
            <a:r>
              <a:rPr lang="es-ES" sz="3200" b="1" dirty="0">
                <a:solidFill>
                  <a:srgbClr val="002F67"/>
                </a:solidFill>
              </a:rPr>
              <a:t>      Spam email </a:t>
            </a:r>
            <a:r>
              <a:rPr lang="es-ES" sz="3200" b="1" dirty="0" err="1">
                <a:solidFill>
                  <a:srgbClr val="002F67"/>
                </a:solidFill>
              </a:rPr>
              <a:t>detection</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1907CFA-EE01-93FF-D777-A07E9FBBDE35}"/>
              </a:ext>
            </a:extLst>
          </p:cNvPr>
          <p:cNvSpPr txBox="1"/>
          <p:nvPr/>
        </p:nvSpPr>
        <p:spPr>
          <a:xfrm>
            <a:off x="4646180" y="1950525"/>
            <a:ext cx="5123802" cy="338554"/>
          </a:xfrm>
          <a:prstGeom prst="rect">
            <a:avLst/>
          </a:prstGeom>
          <a:noFill/>
        </p:spPr>
        <p:txBody>
          <a:bodyPr wrap="square">
            <a:spAutoFit/>
          </a:bodyPr>
          <a:lstStyle/>
          <a:p>
            <a:pPr algn="ctr"/>
            <a:r>
              <a:rPr lang="es-ES" sz="1600" b="1" dirty="0" err="1"/>
              <a:t>Code</a:t>
            </a:r>
            <a:r>
              <a:rPr lang="es-ES" sz="1600" b="1" dirty="0"/>
              <a:t> </a:t>
            </a:r>
            <a:r>
              <a:rPr lang="es-ES" sz="1600" b="1" dirty="0" err="1"/>
              <a:t>written</a:t>
            </a:r>
            <a:r>
              <a:rPr lang="es-ES" sz="1600" b="1" dirty="0"/>
              <a:t> </a:t>
            </a:r>
            <a:r>
              <a:rPr lang="es-ES" sz="1600" b="1" dirty="0" err="1"/>
              <a:t>by</a:t>
            </a:r>
            <a:r>
              <a:rPr lang="es-ES" sz="1600" b="1" dirty="0"/>
              <a:t> a </a:t>
            </a:r>
            <a:r>
              <a:rPr lang="es-ES" sz="1600" b="1" dirty="0" err="1"/>
              <a:t>programmer</a:t>
            </a:r>
            <a:r>
              <a:rPr lang="es-ES" sz="1600" b="1" dirty="0"/>
              <a:t> </a:t>
            </a:r>
            <a:r>
              <a:rPr lang="es-ES" sz="1600" b="1" dirty="0" err="1"/>
              <a:t>to</a:t>
            </a:r>
            <a:r>
              <a:rPr lang="es-ES" sz="1600" b="1" dirty="0"/>
              <a:t> </a:t>
            </a:r>
            <a:r>
              <a:rPr lang="es-ES" sz="1600" b="1" dirty="0" err="1"/>
              <a:t>classify</a:t>
            </a:r>
            <a:r>
              <a:rPr lang="es-ES" sz="1600" b="1" dirty="0"/>
              <a:t> </a:t>
            </a:r>
            <a:r>
              <a:rPr lang="es-ES" sz="1600" b="1" dirty="0" err="1"/>
              <a:t>an</a:t>
            </a:r>
            <a:r>
              <a:rPr lang="es-ES" sz="1600" b="1" dirty="0"/>
              <a:t> email</a:t>
            </a:r>
          </a:p>
        </p:txBody>
      </p:sp>
      <p:sp>
        <p:nvSpPr>
          <p:cNvPr id="28" name="Flecha: a la derecha 27">
            <a:extLst>
              <a:ext uri="{FF2B5EF4-FFF2-40B4-BE49-F238E27FC236}">
                <a16:creationId xmlns:a16="http://schemas.microsoft.com/office/drawing/2014/main" id="{4720AE48-3836-C331-1C54-4DE26B48C60D}"/>
              </a:ext>
            </a:extLst>
          </p:cNvPr>
          <p:cNvSpPr/>
          <p:nvPr/>
        </p:nvSpPr>
        <p:spPr>
          <a:xfrm>
            <a:off x="10322929" y="3469973"/>
            <a:ext cx="566258"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18BD8087-4AF4-1B75-B8F6-605132D1F947}"/>
              </a:ext>
            </a:extLst>
          </p:cNvPr>
          <p:cNvSpPr txBox="1"/>
          <p:nvPr/>
        </p:nvSpPr>
        <p:spPr>
          <a:xfrm>
            <a:off x="8770629" y="4202585"/>
            <a:ext cx="2071875" cy="584775"/>
          </a:xfrm>
          <a:prstGeom prst="rect">
            <a:avLst/>
          </a:prstGeom>
          <a:noFill/>
        </p:spPr>
        <p:txBody>
          <a:bodyPr wrap="square">
            <a:spAutoFit/>
          </a:bodyPr>
          <a:lstStyle/>
          <a:p>
            <a:pPr algn="ctr"/>
            <a:r>
              <a:rPr lang="es-ES" sz="1600" b="1" dirty="0" err="1"/>
              <a:t>Classification</a:t>
            </a:r>
            <a:r>
              <a:rPr lang="es-ES" sz="1600" b="1" dirty="0"/>
              <a:t> </a:t>
            </a:r>
            <a:r>
              <a:rPr lang="es-ES" sz="1600" b="1" dirty="0" err="1"/>
              <a:t>algorithm</a:t>
            </a:r>
            <a:endParaRPr lang="es-ES" sz="1600" b="1" dirty="0"/>
          </a:p>
        </p:txBody>
      </p:sp>
      <p:pic>
        <p:nvPicPr>
          <p:cNvPr id="1026" name="Picture 2" descr="3,239 Decision Tree Icon Images, Stock Photos &amp; Vectors | Shutterstock">
            <a:extLst>
              <a:ext uri="{FF2B5EF4-FFF2-40B4-BE49-F238E27FC236}">
                <a16:creationId xmlns:a16="http://schemas.microsoft.com/office/drawing/2014/main" id="{A80E2EB2-A839-EF8A-CABE-092DA3C2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46"/>
          <a:stretch/>
        </p:blipFill>
        <p:spPr bwMode="auto">
          <a:xfrm>
            <a:off x="9061488" y="2849208"/>
            <a:ext cx="1176558" cy="133140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Neural Networks Icons - Free SVG &amp; PNG Neural Networks Images - Noun Project">
            <a:extLst>
              <a:ext uri="{FF2B5EF4-FFF2-40B4-BE49-F238E27FC236}">
                <a16:creationId xmlns:a16="http://schemas.microsoft.com/office/drawing/2014/main" id="{B9BC65F3-2854-5B35-75CB-2FD89147A2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278" b="18410"/>
          <a:stretch/>
        </p:blipFill>
        <p:spPr bwMode="auto">
          <a:xfrm>
            <a:off x="5314258" y="4817030"/>
            <a:ext cx="2422650" cy="1475273"/>
          </a:xfrm>
          <a:prstGeom prst="rect">
            <a:avLst/>
          </a:prstGeom>
          <a:noFill/>
          <a:extLst>
            <a:ext uri="{909E8E84-426E-40DD-AFC4-6F175D3DCCD1}">
              <a14:hiddenFill xmlns:a14="http://schemas.microsoft.com/office/drawing/2010/main">
                <a:solidFill>
                  <a:srgbClr val="FFFFFF"/>
                </a:solidFill>
              </a14:hiddenFill>
            </a:ext>
          </a:extLst>
        </p:spPr>
      </p:pic>
      <p:sp>
        <p:nvSpPr>
          <p:cNvPr id="37" name="Flecha: a la derecha 36">
            <a:extLst>
              <a:ext uri="{FF2B5EF4-FFF2-40B4-BE49-F238E27FC236}">
                <a16:creationId xmlns:a16="http://schemas.microsoft.com/office/drawing/2014/main" id="{B8E39E0A-DD71-8D0F-B6B6-45CB79456C86}"/>
              </a:ext>
            </a:extLst>
          </p:cNvPr>
          <p:cNvSpPr/>
          <p:nvPr/>
        </p:nvSpPr>
        <p:spPr>
          <a:xfrm>
            <a:off x="8510856" y="3524281"/>
            <a:ext cx="51954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 la derecha 38">
            <a:extLst>
              <a:ext uri="{FF2B5EF4-FFF2-40B4-BE49-F238E27FC236}">
                <a16:creationId xmlns:a16="http://schemas.microsoft.com/office/drawing/2014/main" id="{E6DAC599-E89F-963B-5569-5311EAEAEFAC}"/>
              </a:ext>
            </a:extLst>
          </p:cNvPr>
          <p:cNvSpPr/>
          <p:nvPr/>
        </p:nvSpPr>
        <p:spPr>
          <a:xfrm>
            <a:off x="3957764" y="1333555"/>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71843AD9-5EA9-8A39-FEB4-7D52C48FF198}"/>
              </a:ext>
            </a:extLst>
          </p:cNvPr>
          <p:cNvSpPr/>
          <p:nvPr/>
        </p:nvSpPr>
        <p:spPr>
          <a:xfrm>
            <a:off x="9683131" y="1467467"/>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lecha: a la derecha 47">
            <a:extLst>
              <a:ext uri="{FF2B5EF4-FFF2-40B4-BE49-F238E27FC236}">
                <a16:creationId xmlns:a16="http://schemas.microsoft.com/office/drawing/2014/main" id="{AD73C2B8-FF68-5948-1521-957DF900D01E}"/>
              </a:ext>
            </a:extLst>
          </p:cNvPr>
          <p:cNvSpPr/>
          <p:nvPr/>
        </p:nvSpPr>
        <p:spPr>
          <a:xfrm>
            <a:off x="3955372" y="351048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a la derecha 48">
            <a:extLst>
              <a:ext uri="{FF2B5EF4-FFF2-40B4-BE49-F238E27FC236}">
                <a16:creationId xmlns:a16="http://schemas.microsoft.com/office/drawing/2014/main" id="{A8E21951-1058-79F6-C946-93B5907C6C42}"/>
              </a:ext>
            </a:extLst>
          </p:cNvPr>
          <p:cNvSpPr/>
          <p:nvPr/>
        </p:nvSpPr>
        <p:spPr>
          <a:xfrm>
            <a:off x="4008984" y="5423958"/>
            <a:ext cx="562139"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uadroTexto 49">
            <a:extLst>
              <a:ext uri="{FF2B5EF4-FFF2-40B4-BE49-F238E27FC236}">
                <a16:creationId xmlns:a16="http://schemas.microsoft.com/office/drawing/2014/main" id="{611C2E51-CEF7-D867-6D09-573D74766414}"/>
              </a:ext>
            </a:extLst>
          </p:cNvPr>
          <p:cNvSpPr txBox="1"/>
          <p:nvPr/>
        </p:nvSpPr>
        <p:spPr>
          <a:xfrm>
            <a:off x="4414286" y="6184067"/>
            <a:ext cx="4222594" cy="584775"/>
          </a:xfrm>
          <a:prstGeom prst="rect">
            <a:avLst/>
          </a:prstGeom>
          <a:noFill/>
        </p:spPr>
        <p:txBody>
          <a:bodyPr wrap="square">
            <a:spAutoFit/>
          </a:bodyPr>
          <a:lstStyle/>
          <a:p>
            <a:pPr algn="ctr"/>
            <a:r>
              <a:rPr lang="es-ES" sz="1600" b="1" dirty="0"/>
              <a:t>Deep neural </a:t>
            </a:r>
            <a:r>
              <a:rPr lang="es-ES" sz="1600" b="1" dirty="0" err="1"/>
              <a:t>network</a:t>
            </a:r>
            <a:r>
              <a:rPr lang="es-ES" sz="1600" b="1" dirty="0"/>
              <a:t>: </a:t>
            </a:r>
            <a:r>
              <a:rPr lang="es-ES" sz="1600" b="1" dirty="0" err="1"/>
              <a:t>Extracts</a:t>
            </a:r>
            <a:r>
              <a:rPr lang="es-ES" sz="1600" b="1" dirty="0"/>
              <a:t> </a:t>
            </a:r>
            <a:r>
              <a:rPr lang="es-ES" sz="1600" b="1" dirty="0" err="1"/>
              <a:t>features</a:t>
            </a:r>
            <a:r>
              <a:rPr lang="es-ES" sz="1600" b="1" dirty="0"/>
              <a:t> </a:t>
            </a:r>
            <a:r>
              <a:rPr lang="es-ES" sz="1600" b="1" u="sng" dirty="0" err="1">
                <a:solidFill>
                  <a:srgbClr val="FF0000"/>
                </a:solidFill>
              </a:rPr>
              <a:t>automatically</a:t>
            </a:r>
            <a:r>
              <a:rPr lang="es-ES" sz="1600" b="1" dirty="0"/>
              <a:t> </a:t>
            </a:r>
            <a:r>
              <a:rPr lang="es-ES" sz="1600" b="1" dirty="0" err="1"/>
              <a:t>from</a:t>
            </a:r>
            <a:r>
              <a:rPr lang="es-ES" sz="1600" b="1" dirty="0"/>
              <a:t> </a:t>
            </a:r>
            <a:r>
              <a:rPr lang="es-ES" sz="1600" b="1" dirty="0" err="1"/>
              <a:t>the</a:t>
            </a:r>
            <a:r>
              <a:rPr lang="es-ES" sz="1600" b="1" dirty="0"/>
              <a:t> email and </a:t>
            </a:r>
            <a:r>
              <a:rPr lang="es-ES" sz="1600" b="1" dirty="0" err="1"/>
              <a:t>classifies</a:t>
            </a:r>
            <a:r>
              <a:rPr lang="es-ES" sz="1600" b="1" dirty="0"/>
              <a:t> </a:t>
            </a:r>
            <a:r>
              <a:rPr lang="es-ES" sz="1600" b="1" dirty="0" err="1"/>
              <a:t>it</a:t>
            </a:r>
            <a:endParaRPr lang="es-ES" sz="1600" b="1" dirty="0"/>
          </a:p>
        </p:txBody>
      </p:sp>
      <p:pic>
        <p:nvPicPr>
          <p:cNvPr id="11" name="Gráfico 10" descr="Correo electrónico contorno">
            <a:extLst>
              <a:ext uri="{FF2B5EF4-FFF2-40B4-BE49-F238E27FC236}">
                <a16:creationId xmlns:a16="http://schemas.microsoft.com/office/drawing/2014/main" id="{6C2F9A9C-C372-D901-C593-E5EEDDCE8A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2047" y="937379"/>
            <a:ext cx="914400" cy="914400"/>
          </a:xfrm>
          <a:prstGeom prst="rect">
            <a:avLst/>
          </a:prstGeom>
        </p:spPr>
      </p:pic>
      <p:sp>
        <p:nvSpPr>
          <p:cNvPr id="12" name="CuadroTexto 11">
            <a:extLst>
              <a:ext uri="{FF2B5EF4-FFF2-40B4-BE49-F238E27FC236}">
                <a16:creationId xmlns:a16="http://schemas.microsoft.com/office/drawing/2014/main" id="{D0896155-0FDA-A117-0A1D-11EDB4855B64}"/>
              </a:ext>
            </a:extLst>
          </p:cNvPr>
          <p:cNvSpPr txBox="1"/>
          <p:nvPr/>
        </p:nvSpPr>
        <p:spPr>
          <a:xfrm>
            <a:off x="3137411" y="1831212"/>
            <a:ext cx="1063728" cy="338554"/>
          </a:xfrm>
          <a:prstGeom prst="rect">
            <a:avLst/>
          </a:prstGeom>
          <a:noFill/>
        </p:spPr>
        <p:txBody>
          <a:bodyPr wrap="square">
            <a:spAutoFit/>
          </a:bodyPr>
          <a:lstStyle/>
          <a:p>
            <a:r>
              <a:rPr lang="es-ES" sz="1600" b="1" dirty="0"/>
              <a:t>email</a:t>
            </a:r>
          </a:p>
        </p:txBody>
      </p:sp>
      <p:pic>
        <p:nvPicPr>
          <p:cNvPr id="13" name="Gráfico 12" descr="Correo electrónico contorno">
            <a:extLst>
              <a:ext uri="{FF2B5EF4-FFF2-40B4-BE49-F238E27FC236}">
                <a16:creationId xmlns:a16="http://schemas.microsoft.com/office/drawing/2014/main" id="{312F04D0-27F6-F374-3BFC-760397EE5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3267" y="3026418"/>
            <a:ext cx="914400" cy="914400"/>
          </a:xfrm>
          <a:prstGeom prst="rect">
            <a:avLst/>
          </a:prstGeom>
        </p:spPr>
      </p:pic>
      <p:sp>
        <p:nvSpPr>
          <p:cNvPr id="14" name="CuadroTexto 13">
            <a:extLst>
              <a:ext uri="{FF2B5EF4-FFF2-40B4-BE49-F238E27FC236}">
                <a16:creationId xmlns:a16="http://schemas.microsoft.com/office/drawing/2014/main" id="{E2A74EB4-790F-8B6C-EF1A-9A00BC85DC1F}"/>
              </a:ext>
            </a:extLst>
          </p:cNvPr>
          <p:cNvSpPr txBox="1"/>
          <p:nvPr/>
        </p:nvSpPr>
        <p:spPr>
          <a:xfrm>
            <a:off x="3080107" y="3881535"/>
            <a:ext cx="1063728" cy="338554"/>
          </a:xfrm>
          <a:prstGeom prst="rect">
            <a:avLst/>
          </a:prstGeom>
          <a:noFill/>
        </p:spPr>
        <p:txBody>
          <a:bodyPr wrap="square">
            <a:spAutoFit/>
          </a:bodyPr>
          <a:lstStyle/>
          <a:p>
            <a:r>
              <a:rPr lang="es-ES" sz="1600" b="1" dirty="0"/>
              <a:t>email</a:t>
            </a:r>
          </a:p>
        </p:txBody>
      </p:sp>
      <p:pic>
        <p:nvPicPr>
          <p:cNvPr id="16" name="Gráfico 15" descr="Correo electrónico contorno">
            <a:extLst>
              <a:ext uri="{FF2B5EF4-FFF2-40B4-BE49-F238E27FC236}">
                <a16:creationId xmlns:a16="http://schemas.microsoft.com/office/drawing/2014/main" id="{55F03085-4200-4385-1E42-2ACAE51004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7122" y="5006221"/>
            <a:ext cx="914400" cy="914400"/>
          </a:xfrm>
          <a:prstGeom prst="rect">
            <a:avLst/>
          </a:prstGeom>
        </p:spPr>
      </p:pic>
      <p:sp>
        <p:nvSpPr>
          <p:cNvPr id="17" name="CuadroTexto 16">
            <a:extLst>
              <a:ext uri="{FF2B5EF4-FFF2-40B4-BE49-F238E27FC236}">
                <a16:creationId xmlns:a16="http://schemas.microsoft.com/office/drawing/2014/main" id="{3D520C7E-381B-4D67-AD58-6221737567D7}"/>
              </a:ext>
            </a:extLst>
          </p:cNvPr>
          <p:cNvSpPr txBox="1"/>
          <p:nvPr/>
        </p:nvSpPr>
        <p:spPr>
          <a:xfrm>
            <a:off x="3137411" y="5822289"/>
            <a:ext cx="1063728" cy="338554"/>
          </a:xfrm>
          <a:prstGeom prst="rect">
            <a:avLst/>
          </a:prstGeom>
          <a:noFill/>
        </p:spPr>
        <p:txBody>
          <a:bodyPr wrap="square">
            <a:spAutoFit/>
          </a:bodyPr>
          <a:lstStyle/>
          <a:p>
            <a:r>
              <a:rPr lang="es-ES" sz="1600" b="1" dirty="0"/>
              <a:t>email</a:t>
            </a:r>
          </a:p>
        </p:txBody>
      </p:sp>
      <p:sp>
        <p:nvSpPr>
          <p:cNvPr id="43" name="CuadroTexto 42">
            <a:extLst>
              <a:ext uri="{FF2B5EF4-FFF2-40B4-BE49-F238E27FC236}">
                <a16:creationId xmlns:a16="http://schemas.microsoft.com/office/drawing/2014/main" id="{0A4984D3-20C1-24F4-FB10-EF5DD65442B9}"/>
              </a:ext>
            </a:extLst>
          </p:cNvPr>
          <p:cNvSpPr txBox="1"/>
          <p:nvPr/>
        </p:nvSpPr>
        <p:spPr>
          <a:xfrm>
            <a:off x="10697706" y="1347467"/>
            <a:ext cx="827961"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45" name="CuadroTexto 44">
            <a:extLst>
              <a:ext uri="{FF2B5EF4-FFF2-40B4-BE49-F238E27FC236}">
                <a16:creationId xmlns:a16="http://schemas.microsoft.com/office/drawing/2014/main" id="{9471C7AD-FC1D-2C95-7D09-156228316A07}"/>
              </a:ext>
            </a:extLst>
          </p:cNvPr>
          <p:cNvSpPr txBox="1"/>
          <p:nvPr/>
        </p:nvSpPr>
        <p:spPr>
          <a:xfrm>
            <a:off x="10551689" y="1769656"/>
            <a:ext cx="1355762" cy="400110"/>
          </a:xfrm>
          <a:prstGeom prst="rect">
            <a:avLst/>
          </a:prstGeom>
          <a:noFill/>
        </p:spPr>
        <p:txBody>
          <a:bodyPr wrap="square">
            <a:spAutoFit/>
          </a:bodyPr>
          <a:lstStyle/>
          <a:p>
            <a:r>
              <a:rPr lang="es-ES" sz="2000" b="1" dirty="0"/>
              <a:t>NO SPAM</a:t>
            </a:r>
          </a:p>
        </p:txBody>
      </p:sp>
      <p:sp>
        <p:nvSpPr>
          <p:cNvPr id="52" name="CuadroTexto 51">
            <a:extLst>
              <a:ext uri="{FF2B5EF4-FFF2-40B4-BE49-F238E27FC236}">
                <a16:creationId xmlns:a16="http://schemas.microsoft.com/office/drawing/2014/main" id="{E1B7AE0E-4444-973A-8111-E8314ED78994}"/>
              </a:ext>
            </a:extLst>
          </p:cNvPr>
          <p:cNvSpPr txBox="1"/>
          <p:nvPr/>
        </p:nvSpPr>
        <p:spPr>
          <a:xfrm>
            <a:off x="4575598" y="2679491"/>
            <a:ext cx="2351286" cy="830997"/>
          </a:xfrm>
          <a:prstGeom prst="rect">
            <a:avLst/>
          </a:prstGeom>
          <a:solidFill>
            <a:srgbClr val="FF0000">
              <a:alpha val="29000"/>
            </a:srgbClr>
          </a:solidFill>
        </p:spPr>
        <p:txBody>
          <a:bodyPr wrap="square">
            <a:spAutoFit/>
          </a:bodyPr>
          <a:lstStyle/>
          <a:p>
            <a:pPr algn="ctr"/>
            <a:r>
              <a:rPr lang="es-ES" sz="1600" b="1" dirty="0" err="1">
                <a:solidFill>
                  <a:srgbClr val="FF0000"/>
                </a:solidFill>
              </a:rPr>
              <a:t>Specific</a:t>
            </a:r>
            <a:r>
              <a:rPr lang="es-ES" sz="1600" b="1" dirty="0">
                <a:solidFill>
                  <a:srgbClr val="FF0000"/>
                </a:solidFill>
              </a:rPr>
              <a:t> </a:t>
            </a:r>
            <a:r>
              <a:rPr lang="es-ES" sz="1600" b="1" dirty="0" err="1">
                <a:solidFill>
                  <a:srgbClr val="FF0000"/>
                </a:solidFill>
              </a:rPr>
              <a:t>words</a:t>
            </a:r>
            <a:r>
              <a:rPr lang="es-ES" sz="1600" b="1" dirty="0"/>
              <a:t>:</a:t>
            </a:r>
          </a:p>
          <a:p>
            <a:pPr algn="ctr"/>
            <a:r>
              <a:rPr lang="es-ES" sz="1600" b="1" dirty="0"/>
              <a:t>“</a:t>
            </a:r>
            <a:r>
              <a:rPr lang="es-ES" sz="1600" b="1" dirty="0" err="1"/>
              <a:t>limited</a:t>
            </a:r>
            <a:r>
              <a:rPr lang="es-ES" sz="1600" b="1" dirty="0"/>
              <a:t> time </a:t>
            </a:r>
            <a:r>
              <a:rPr lang="es-ES" sz="1600" b="1" dirty="0" err="1"/>
              <a:t>offer</a:t>
            </a:r>
            <a:r>
              <a:rPr lang="es-ES" sz="1600" b="1" dirty="0"/>
              <a:t>”, “</a:t>
            </a:r>
            <a:r>
              <a:rPr lang="es-ES" sz="1600" b="1" dirty="0" err="1"/>
              <a:t>urgent</a:t>
            </a:r>
            <a:r>
              <a:rPr lang="es-ES" sz="1600" b="1" dirty="0"/>
              <a:t>”, “</a:t>
            </a:r>
            <a:r>
              <a:rPr lang="es-ES" sz="1600" b="1" dirty="0" err="1"/>
              <a:t>guarantee</a:t>
            </a:r>
            <a:r>
              <a:rPr lang="es-ES" sz="1600" b="1" dirty="0"/>
              <a:t>”</a:t>
            </a:r>
          </a:p>
        </p:txBody>
      </p:sp>
      <p:sp>
        <p:nvSpPr>
          <p:cNvPr id="53" name="CuadroTexto 52">
            <a:extLst>
              <a:ext uri="{FF2B5EF4-FFF2-40B4-BE49-F238E27FC236}">
                <a16:creationId xmlns:a16="http://schemas.microsoft.com/office/drawing/2014/main" id="{60FDE517-6B26-DD67-919E-60B04B1F4045}"/>
              </a:ext>
            </a:extLst>
          </p:cNvPr>
          <p:cNvSpPr txBox="1"/>
          <p:nvPr/>
        </p:nvSpPr>
        <p:spPr>
          <a:xfrm>
            <a:off x="6979572" y="2811139"/>
            <a:ext cx="1903271" cy="584775"/>
          </a:xfrm>
          <a:prstGeom prst="rect">
            <a:avLst/>
          </a:prstGeom>
          <a:solidFill>
            <a:srgbClr val="00B0F0">
              <a:alpha val="32000"/>
            </a:srgbClr>
          </a:solidFill>
        </p:spPr>
        <p:txBody>
          <a:bodyPr wrap="square">
            <a:spAutoFit/>
          </a:bodyPr>
          <a:lstStyle/>
          <a:p>
            <a:pPr algn="ctr"/>
            <a:r>
              <a:rPr lang="es-ES" sz="1600" b="1" dirty="0" err="1">
                <a:solidFill>
                  <a:srgbClr val="0070C0"/>
                </a:solidFill>
              </a:rPr>
              <a:t>Metadata</a:t>
            </a:r>
            <a:r>
              <a:rPr lang="es-ES" sz="1600" b="1" dirty="0"/>
              <a:t>: </a:t>
            </a:r>
            <a:r>
              <a:rPr lang="es-ES" sz="1600" b="1" dirty="0" err="1"/>
              <a:t>Domain</a:t>
            </a:r>
            <a:r>
              <a:rPr lang="es-ES" sz="1600" b="1" dirty="0"/>
              <a:t>, </a:t>
            </a:r>
            <a:r>
              <a:rPr lang="es-ES" sz="1600" b="1" dirty="0" err="1"/>
              <a:t>timestamp</a:t>
            </a:r>
            <a:endParaRPr lang="es-ES" sz="1600" b="1" dirty="0"/>
          </a:p>
        </p:txBody>
      </p:sp>
      <p:sp>
        <p:nvSpPr>
          <p:cNvPr id="54" name="CuadroTexto 53">
            <a:extLst>
              <a:ext uri="{FF2B5EF4-FFF2-40B4-BE49-F238E27FC236}">
                <a16:creationId xmlns:a16="http://schemas.microsoft.com/office/drawing/2014/main" id="{963E455D-FDC0-422A-BC3B-30C026F7A122}"/>
              </a:ext>
            </a:extLst>
          </p:cNvPr>
          <p:cNvSpPr txBox="1"/>
          <p:nvPr/>
        </p:nvSpPr>
        <p:spPr>
          <a:xfrm>
            <a:off x="10994562" y="3261998"/>
            <a:ext cx="809575"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55" name="CuadroTexto 54">
            <a:extLst>
              <a:ext uri="{FF2B5EF4-FFF2-40B4-BE49-F238E27FC236}">
                <a16:creationId xmlns:a16="http://schemas.microsoft.com/office/drawing/2014/main" id="{9C3DA533-863B-FC03-2D53-900C57EC1A64}"/>
              </a:ext>
            </a:extLst>
          </p:cNvPr>
          <p:cNvSpPr txBox="1"/>
          <p:nvPr/>
        </p:nvSpPr>
        <p:spPr>
          <a:xfrm>
            <a:off x="10793115" y="3667461"/>
            <a:ext cx="1355762" cy="400110"/>
          </a:xfrm>
          <a:prstGeom prst="rect">
            <a:avLst/>
          </a:prstGeom>
          <a:noFill/>
        </p:spPr>
        <p:txBody>
          <a:bodyPr wrap="square">
            <a:spAutoFit/>
          </a:bodyPr>
          <a:lstStyle/>
          <a:p>
            <a:r>
              <a:rPr lang="es-ES" sz="2000" b="1" dirty="0"/>
              <a:t>NO SPAM</a:t>
            </a:r>
          </a:p>
        </p:txBody>
      </p:sp>
      <p:sp>
        <p:nvSpPr>
          <p:cNvPr id="56" name="CuadroTexto 55">
            <a:extLst>
              <a:ext uri="{FF2B5EF4-FFF2-40B4-BE49-F238E27FC236}">
                <a16:creationId xmlns:a16="http://schemas.microsoft.com/office/drawing/2014/main" id="{7A6C5B3E-EDEC-8EBA-65AB-E02C0F8695C3}"/>
              </a:ext>
            </a:extLst>
          </p:cNvPr>
          <p:cNvSpPr txBox="1"/>
          <p:nvPr/>
        </p:nvSpPr>
        <p:spPr>
          <a:xfrm>
            <a:off x="5195784" y="3560568"/>
            <a:ext cx="3182477" cy="584775"/>
          </a:xfrm>
          <a:prstGeom prst="rect">
            <a:avLst/>
          </a:prstGeom>
          <a:solidFill>
            <a:srgbClr val="FFC000">
              <a:alpha val="28000"/>
            </a:srgbClr>
          </a:solidFill>
        </p:spPr>
        <p:txBody>
          <a:bodyPr wrap="square">
            <a:spAutoFit/>
          </a:bodyPr>
          <a:lstStyle/>
          <a:p>
            <a:pPr algn="ctr"/>
            <a:r>
              <a:rPr lang="en-US" sz="1600" b="1" dirty="0">
                <a:solidFill>
                  <a:schemeClr val="accent2"/>
                </a:solidFill>
              </a:rPr>
              <a:t>Text </a:t>
            </a:r>
            <a:r>
              <a:rPr lang="en-US" sz="1600" b="1" dirty="0" err="1">
                <a:solidFill>
                  <a:schemeClr val="accent2"/>
                </a:solidFill>
              </a:rPr>
              <a:t>stadistics</a:t>
            </a:r>
            <a:r>
              <a:rPr lang="en-US" sz="1600" b="1" dirty="0">
                <a:solidFill>
                  <a:schemeClr val="accent2"/>
                </a:solidFill>
              </a:rPr>
              <a:t>: </a:t>
            </a:r>
            <a:r>
              <a:rPr lang="en-US" sz="1600" b="1" dirty="0"/>
              <a:t>Nº of paragraphs, average word length…</a:t>
            </a:r>
            <a:endParaRPr lang="es-ES" sz="1600" b="1" dirty="0"/>
          </a:p>
        </p:txBody>
      </p:sp>
      <p:sp>
        <p:nvSpPr>
          <p:cNvPr id="57" name="CuadroTexto 56">
            <a:extLst>
              <a:ext uri="{FF2B5EF4-FFF2-40B4-BE49-F238E27FC236}">
                <a16:creationId xmlns:a16="http://schemas.microsoft.com/office/drawing/2014/main" id="{B7602337-143E-679E-7B79-E4A7B1B8D081}"/>
              </a:ext>
            </a:extLst>
          </p:cNvPr>
          <p:cNvSpPr txBox="1"/>
          <p:nvPr/>
        </p:nvSpPr>
        <p:spPr>
          <a:xfrm>
            <a:off x="4750488" y="4182175"/>
            <a:ext cx="3935258" cy="338554"/>
          </a:xfrm>
          <a:prstGeom prst="rect">
            <a:avLst/>
          </a:prstGeom>
          <a:noFill/>
        </p:spPr>
        <p:txBody>
          <a:bodyPr wrap="square">
            <a:spAutoFit/>
          </a:bodyPr>
          <a:lstStyle/>
          <a:p>
            <a:pPr algn="ctr"/>
            <a:r>
              <a:rPr lang="en-US" sz="1600" b="1" dirty="0"/>
              <a:t>Features </a:t>
            </a:r>
            <a:r>
              <a:rPr lang="en-US" sz="1600" b="1" u="sng" dirty="0">
                <a:solidFill>
                  <a:srgbClr val="FF0000"/>
                </a:solidFill>
              </a:rPr>
              <a:t>manually extracted </a:t>
            </a:r>
            <a:r>
              <a:rPr lang="en-US" sz="1600" b="1" dirty="0"/>
              <a:t>from email</a:t>
            </a:r>
            <a:endParaRPr lang="es-ES" sz="1600" b="1" dirty="0"/>
          </a:p>
        </p:txBody>
      </p:sp>
      <p:sp>
        <p:nvSpPr>
          <p:cNvPr id="58" name="CuadroTexto 57">
            <a:extLst>
              <a:ext uri="{FF2B5EF4-FFF2-40B4-BE49-F238E27FC236}">
                <a16:creationId xmlns:a16="http://schemas.microsoft.com/office/drawing/2014/main" id="{7611BE10-2719-770C-C30A-12F528869BC2}"/>
              </a:ext>
            </a:extLst>
          </p:cNvPr>
          <p:cNvSpPr txBox="1"/>
          <p:nvPr/>
        </p:nvSpPr>
        <p:spPr>
          <a:xfrm>
            <a:off x="-351183" y="1291097"/>
            <a:ext cx="3539206" cy="830997"/>
          </a:xfrm>
          <a:prstGeom prst="rect">
            <a:avLst/>
          </a:prstGeom>
          <a:noFill/>
        </p:spPr>
        <p:txBody>
          <a:bodyPr wrap="square">
            <a:spAutoFit/>
          </a:bodyPr>
          <a:lstStyle/>
          <a:p>
            <a:pPr algn="ctr"/>
            <a:r>
              <a:rPr lang="es-ES" sz="2400" b="1" dirty="0" err="1"/>
              <a:t>Traditional</a:t>
            </a:r>
            <a:endParaRPr lang="es-ES" sz="2400" b="1" dirty="0"/>
          </a:p>
          <a:p>
            <a:pPr algn="ctr"/>
            <a:r>
              <a:rPr lang="es-ES" sz="2400" b="1" dirty="0"/>
              <a:t> </a:t>
            </a:r>
            <a:r>
              <a:rPr lang="es-ES" sz="2400" b="1" dirty="0" err="1"/>
              <a:t>programming</a:t>
            </a:r>
            <a:endParaRPr lang="es-ES" sz="2400" b="1" dirty="0"/>
          </a:p>
        </p:txBody>
      </p:sp>
      <p:sp>
        <p:nvSpPr>
          <p:cNvPr id="59" name="CuadroTexto 58">
            <a:extLst>
              <a:ext uri="{FF2B5EF4-FFF2-40B4-BE49-F238E27FC236}">
                <a16:creationId xmlns:a16="http://schemas.microsoft.com/office/drawing/2014/main" id="{4122CC60-D72D-70D1-6FF0-9B5650327F31}"/>
              </a:ext>
            </a:extLst>
          </p:cNvPr>
          <p:cNvSpPr txBox="1"/>
          <p:nvPr/>
        </p:nvSpPr>
        <p:spPr>
          <a:xfrm>
            <a:off x="274142" y="3524281"/>
            <a:ext cx="2627590" cy="461665"/>
          </a:xfrm>
          <a:prstGeom prst="rect">
            <a:avLst/>
          </a:prstGeom>
          <a:noFill/>
        </p:spPr>
        <p:txBody>
          <a:bodyPr wrap="square">
            <a:spAutoFit/>
          </a:bodyPr>
          <a:lstStyle/>
          <a:p>
            <a:r>
              <a:rPr lang="es-ES" sz="2400" b="1" dirty="0"/>
              <a:t>Machine Learning</a:t>
            </a:r>
          </a:p>
        </p:txBody>
      </p:sp>
      <p:sp>
        <p:nvSpPr>
          <p:cNvPr id="60" name="CuadroTexto 59">
            <a:extLst>
              <a:ext uri="{FF2B5EF4-FFF2-40B4-BE49-F238E27FC236}">
                <a16:creationId xmlns:a16="http://schemas.microsoft.com/office/drawing/2014/main" id="{770CDED9-77C0-64E2-02A7-78CCE89B079C}"/>
              </a:ext>
            </a:extLst>
          </p:cNvPr>
          <p:cNvSpPr txBox="1"/>
          <p:nvPr/>
        </p:nvSpPr>
        <p:spPr>
          <a:xfrm>
            <a:off x="522285" y="5193126"/>
            <a:ext cx="2131303" cy="461665"/>
          </a:xfrm>
          <a:prstGeom prst="rect">
            <a:avLst/>
          </a:prstGeom>
          <a:noFill/>
        </p:spPr>
        <p:txBody>
          <a:bodyPr wrap="square">
            <a:spAutoFit/>
          </a:bodyPr>
          <a:lstStyle/>
          <a:p>
            <a:r>
              <a:rPr lang="es-ES" sz="2400" b="1" dirty="0"/>
              <a:t>Deep Learning</a:t>
            </a:r>
          </a:p>
        </p:txBody>
      </p:sp>
      <p:pic>
        <p:nvPicPr>
          <p:cNvPr id="62" name="Imagen 61">
            <a:extLst>
              <a:ext uri="{FF2B5EF4-FFF2-40B4-BE49-F238E27FC236}">
                <a16:creationId xmlns:a16="http://schemas.microsoft.com/office/drawing/2014/main" id="{FA34D029-120E-DBC9-D5FB-73F65E321C33}"/>
              </a:ext>
            </a:extLst>
          </p:cNvPr>
          <p:cNvPicPr>
            <a:picLocks noChangeAspect="1"/>
          </p:cNvPicPr>
          <p:nvPr/>
        </p:nvPicPr>
        <p:blipFill>
          <a:blip r:embed="rId7"/>
          <a:stretch>
            <a:fillRect/>
          </a:stretch>
        </p:blipFill>
        <p:spPr>
          <a:xfrm>
            <a:off x="4815328" y="985530"/>
            <a:ext cx="4785507" cy="1005927"/>
          </a:xfrm>
          <a:prstGeom prst="rect">
            <a:avLst/>
          </a:prstGeom>
        </p:spPr>
      </p:pic>
      <p:sp>
        <p:nvSpPr>
          <p:cNvPr id="63" name="CuadroTexto 62">
            <a:extLst>
              <a:ext uri="{FF2B5EF4-FFF2-40B4-BE49-F238E27FC236}">
                <a16:creationId xmlns:a16="http://schemas.microsoft.com/office/drawing/2014/main" id="{9BC5154C-F8D7-3ED4-27C0-9F7842E89417}"/>
              </a:ext>
            </a:extLst>
          </p:cNvPr>
          <p:cNvSpPr txBox="1"/>
          <p:nvPr/>
        </p:nvSpPr>
        <p:spPr>
          <a:xfrm>
            <a:off x="9679442" y="5347489"/>
            <a:ext cx="844826" cy="400110"/>
          </a:xfrm>
          <a:prstGeom prst="rect">
            <a:avLst/>
          </a:prstGeom>
          <a:noFill/>
          <a:ln>
            <a:solidFill>
              <a:schemeClr val="accent1">
                <a:shade val="15000"/>
              </a:schemeClr>
            </a:solidFill>
          </a:ln>
        </p:spPr>
        <p:txBody>
          <a:bodyPr wrap="square">
            <a:spAutoFit/>
          </a:bodyPr>
          <a:lstStyle/>
          <a:p>
            <a:r>
              <a:rPr lang="es-ES" sz="2000" b="1" dirty="0"/>
              <a:t>SPAM</a:t>
            </a:r>
          </a:p>
        </p:txBody>
      </p:sp>
      <p:sp>
        <p:nvSpPr>
          <p:cNvPr id="1024" name="CuadroTexto 1023">
            <a:extLst>
              <a:ext uri="{FF2B5EF4-FFF2-40B4-BE49-F238E27FC236}">
                <a16:creationId xmlns:a16="http://schemas.microsoft.com/office/drawing/2014/main" id="{B47553BB-6B38-E665-AA63-1CB042AE4D43}"/>
              </a:ext>
            </a:extLst>
          </p:cNvPr>
          <p:cNvSpPr txBox="1"/>
          <p:nvPr/>
        </p:nvSpPr>
        <p:spPr>
          <a:xfrm>
            <a:off x="9533425" y="5698828"/>
            <a:ext cx="1355762" cy="400110"/>
          </a:xfrm>
          <a:prstGeom prst="rect">
            <a:avLst/>
          </a:prstGeom>
          <a:noFill/>
        </p:spPr>
        <p:txBody>
          <a:bodyPr wrap="square">
            <a:spAutoFit/>
          </a:bodyPr>
          <a:lstStyle/>
          <a:p>
            <a:r>
              <a:rPr lang="es-ES" sz="2000" b="1" dirty="0"/>
              <a:t>NO SPAM</a:t>
            </a:r>
          </a:p>
        </p:txBody>
      </p:sp>
      <p:pic>
        <p:nvPicPr>
          <p:cNvPr id="1028" name="Gráfico 1027" descr="Marca de verificación con relleno sólido">
            <a:extLst>
              <a:ext uri="{FF2B5EF4-FFF2-40B4-BE49-F238E27FC236}">
                <a16:creationId xmlns:a16="http://schemas.microsoft.com/office/drawing/2014/main" id="{F3E5AE8B-78C6-F958-E584-EABAF63B9A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24863" y="3282686"/>
            <a:ext cx="367137" cy="367137"/>
          </a:xfrm>
          <a:prstGeom prst="rect">
            <a:avLst/>
          </a:prstGeom>
        </p:spPr>
      </p:pic>
      <p:sp>
        <p:nvSpPr>
          <p:cNvPr id="7" name="Flecha: a la derecha 6">
            <a:extLst>
              <a:ext uri="{FF2B5EF4-FFF2-40B4-BE49-F238E27FC236}">
                <a16:creationId xmlns:a16="http://schemas.microsoft.com/office/drawing/2014/main" id="{EFA6F775-7390-96B9-F4C5-667E22A82220}"/>
              </a:ext>
            </a:extLst>
          </p:cNvPr>
          <p:cNvSpPr/>
          <p:nvPr/>
        </p:nvSpPr>
        <p:spPr>
          <a:xfrm>
            <a:off x="6540297" y="349230"/>
            <a:ext cx="386587" cy="248142"/>
          </a:xfrm>
          <a:prstGeom prst="rightArrow">
            <a:avLst/>
          </a:prstGeom>
          <a:solidFill>
            <a:srgbClr val="002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descr="Marca de verificación con relleno sólido">
            <a:extLst>
              <a:ext uri="{FF2B5EF4-FFF2-40B4-BE49-F238E27FC236}">
                <a16:creationId xmlns:a16="http://schemas.microsoft.com/office/drawing/2014/main" id="{0936288F-C0B5-B6FA-B8C5-6C0B1E1256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5663" y="5363975"/>
            <a:ext cx="367137" cy="367137"/>
          </a:xfrm>
          <a:prstGeom prst="rect">
            <a:avLst/>
          </a:prstGeom>
        </p:spPr>
      </p:pic>
      <p:pic>
        <p:nvPicPr>
          <p:cNvPr id="5" name="Gráfico 4" descr="Marca de verificación con relleno sólido">
            <a:extLst>
              <a:ext uri="{FF2B5EF4-FFF2-40B4-BE49-F238E27FC236}">
                <a16:creationId xmlns:a16="http://schemas.microsoft.com/office/drawing/2014/main" id="{77D05F2B-616A-04F2-C57E-BD8E4EC03F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1418" y="1363953"/>
            <a:ext cx="367137" cy="367137"/>
          </a:xfrm>
          <a:prstGeom prst="rect">
            <a:avLst/>
          </a:prstGeom>
        </p:spPr>
      </p:pic>
      <p:sp>
        <p:nvSpPr>
          <p:cNvPr id="8" name="Flecha: a la derecha 7">
            <a:extLst>
              <a:ext uri="{FF2B5EF4-FFF2-40B4-BE49-F238E27FC236}">
                <a16:creationId xmlns:a16="http://schemas.microsoft.com/office/drawing/2014/main" id="{A5F0D784-2ED9-11D9-29CB-E40B456BBF72}"/>
              </a:ext>
            </a:extLst>
          </p:cNvPr>
          <p:cNvSpPr/>
          <p:nvPr/>
        </p:nvSpPr>
        <p:spPr>
          <a:xfrm>
            <a:off x="8223640" y="5380093"/>
            <a:ext cx="844826" cy="35970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0827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005F519-7127-3A94-1474-69EB2FC586A7}"/>
              </a:ext>
            </a:extLst>
          </p:cNvPr>
          <p:cNvSpPr txBox="1"/>
          <p:nvPr/>
        </p:nvSpPr>
        <p:spPr>
          <a:xfrm>
            <a:off x="-176338" y="881210"/>
            <a:ext cx="5756974" cy="461665"/>
          </a:xfrm>
          <a:prstGeom prst="rect">
            <a:avLst/>
          </a:prstGeom>
          <a:noFill/>
        </p:spPr>
        <p:txBody>
          <a:bodyPr wrap="square">
            <a:spAutoFit/>
          </a:bodyPr>
          <a:lstStyle/>
          <a:p>
            <a:pPr algn="ctr"/>
            <a:r>
              <a:rPr lang="es-ES" sz="2400" b="1" dirty="0" err="1"/>
              <a:t>Overall</a:t>
            </a:r>
            <a:r>
              <a:rPr lang="es-ES" sz="2400" b="1" dirty="0"/>
              <a:t> </a:t>
            </a:r>
            <a:r>
              <a:rPr lang="es-ES" sz="2400" b="1" dirty="0" err="1"/>
              <a:t>architecture</a:t>
            </a:r>
            <a:r>
              <a:rPr lang="es-ES" sz="2400" b="1" dirty="0"/>
              <a:t> </a:t>
            </a:r>
            <a:r>
              <a:rPr lang="es-ES" sz="2400" b="1" dirty="0" err="1"/>
              <a:t>of</a:t>
            </a:r>
            <a:r>
              <a:rPr lang="es-ES" sz="2400" b="1" dirty="0"/>
              <a:t> a neural </a:t>
            </a:r>
            <a:r>
              <a:rPr lang="es-ES" sz="2400" b="1" dirty="0" err="1"/>
              <a:t>network</a:t>
            </a:r>
            <a:r>
              <a:rPr lang="es-ES" sz="2400" b="1" dirty="0"/>
              <a:t>:</a:t>
            </a:r>
          </a:p>
        </p:txBody>
      </p:sp>
      <p:grpSp>
        <p:nvGrpSpPr>
          <p:cNvPr id="36" name="Grupo 35">
            <a:extLst>
              <a:ext uri="{FF2B5EF4-FFF2-40B4-BE49-F238E27FC236}">
                <a16:creationId xmlns:a16="http://schemas.microsoft.com/office/drawing/2014/main" id="{F098CD00-3C0A-6B9C-B8CB-9142F5E6F081}"/>
              </a:ext>
            </a:extLst>
          </p:cNvPr>
          <p:cNvGrpSpPr/>
          <p:nvPr/>
        </p:nvGrpSpPr>
        <p:grpSpPr>
          <a:xfrm>
            <a:off x="-179775" y="1238904"/>
            <a:ext cx="10006138" cy="3698373"/>
            <a:chOff x="452548" y="920169"/>
            <a:chExt cx="11499866" cy="3695592"/>
          </a:xfrm>
        </p:grpSpPr>
        <p:grpSp>
          <p:nvGrpSpPr>
            <p:cNvPr id="34" name="Grupo 33">
              <a:extLst>
                <a:ext uri="{FF2B5EF4-FFF2-40B4-BE49-F238E27FC236}">
                  <a16:creationId xmlns:a16="http://schemas.microsoft.com/office/drawing/2014/main" id="{47D9A99B-561F-222A-B263-3495BC482FA5}"/>
                </a:ext>
              </a:extLst>
            </p:cNvPr>
            <p:cNvGrpSpPr/>
            <p:nvPr/>
          </p:nvGrpSpPr>
          <p:grpSpPr>
            <a:xfrm>
              <a:off x="452548" y="920169"/>
              <a:ext cx="11499866" cy="3695592"/>
              <a:chOff x="452548" y="920169"/>
              <a:chExt cx="11499866" cy="3695592"/>
            </a:xfrm>
          </p:grpSpPr>
          <p:grpSp>
            <p:nvGrpSpPr>
              <p:cNvPr id="31" name="Grupo 30">
                <a:extLst>
                  <a:ext uri="{FF2B5EF4-FFF2-40B4-BE49-F238E27FC236}">
                    <a16:creationId xmlns:a16="http://schemas.microsoft.com/office/drawing/2014/main" id="{3B7C8765-24DC-62E2-758B-54A13EC06971}"/>
                  </a:ext>
                </a:extLst>
              </p:cNvPr>
              <p:cNvGrpSpPr/>
              <p:nvPr/>
            </p:nvGrpSpPr>
            <p:grpSpPr>
              <a:xfrm>
                <a:off x="452548" y="920169"/>
                <a:ext cx="11499866" cy="3695592"/>
                <a:chOff x="452548" y="920169"/>
                <a:chExt cx="11499866" cy="3695592"/>
              </a:xfrm>
            </p:grpSpPr>
            <p:sp>
              <p:nvSpPr>
                <p:cNvPr id="11" name="CuadroTexto 10">
                  <a:extLst>
                    <a:ext uri="{FF2B5EF4-FFF2-40B4-BE49-F238E27FC236}">
                      <a16:creationId xmlns:a16="http://schemas.microsoft.com/office/drawing/2014/main" id="{6FAE98A0-587E-CADB-612E-04CAF5CB8271}"/>
                    </a:ext>
                  </a:extLst>
                </p:cNvPr>
                <p:cNvSpPr txBox="1"/>
                <p:nvPr/>
              </p:nvSpPr>
              <p:spPr>
                <a:xfrm>
                  <a:off x="8915044" y="2377397"/>
                  <a:ext cx="3037370" cy="784986"/>
                </a:xfrm>
                <a:prstGeom prst="rect">
                  <a:avLst/>
                </a:prstGeom>
                <a:noFill/>
              </p:spPr>
              <p:txBody>
                <a:bodyPr wrap="square">
                  <a:spAutoFit/>
                </a:bodyPr>
                <a:lstStyle/>
                <a:p>
                  <a:pPr algn="ctr"/>
                  <a:r>
                    <a:rPr lang="es-ES" sz="2000" b="1" dirty="0">
                      <a:solidFill>
                        <a:srgbClr val="70AD46"/>
                      </a:solidFill>
                    </a:rPr>
                    <a:t>Output </a:t>
                  </a:r>
                  <a:r>
                    <a:rPr lang="es-ES" sz="2000" b="1" dirty="0" err="1">
                      <a:solidFill>
                        <a:srgbClr val="70AD46"/>
                      </a:solidFill>
                    </a:rPr>
                    <a:t>layer</a:t>
                  </a:r>
                  <a:r>
                    <a:rPr lang="es-ES" sz="2000" b="1" dirty="0">
                      <a:solidFill>
                        <a:srgbClr val="70AD46"/>
                      </a:solidFill>
                    </a:rPr>
                    <a:t>: </a:t>
                  </a:r>
                </a:p>
                <a:p>
                  <a:pPr algn="ctr"/>
                  <a:r>
                    <a:rPr lang="es-ES" sz="2000" dirty="0" err="1">
                      <a:solidFill>
                        <a:srgbClr val="70AD46"/>
                      </a:solidFill>
                    </a:rPr>
                    <a:t>Provides</a:t>
                  </a:r>
                  <a:r>
                    <a:rPr lang="es-ES" sz="2000" dirty="0">
                      <a:solidFill>
                        <a:srgbClr val="70AD46"/>
                      </a:solidFill>
                    </a:rPr>
                    <a:t> </a:t>
                  </a:r>
                  <a:r>
                    <a:rPr lang="es-ES" sz="2000" dirty="0" err="1">
                      <a:solidFill>
                        <a:srgbClr val="70AD46"/>
                      </a:solidFill>
                    </a:rPr>
                    <a:t>the</a:t>
                  </a:r>
                  <a:r>
                    <a:rPr lang="es-ES" sz="2000" dirty="0">
                      <a:solidFill>
                        <a:srgbClr val="70AD46"/>
                      </a:solidFill>
                    </a:rPr>
                    <a:t> </a:t>
                  </a:r>
                  <a:r>
                    <a:rPr lang="es-ES" sz="2000" dirty="0" err="1">
                      <a:solidFill>
                        <a:srgbClr val="70AD46"/>
                      </a:solidFill>
                    </a:rPr>
                    <a:t>results</a:t>
                  </a:r>
                  <a:endParaRPr lang="es-ES" sz="2000" dirty="0">
                    <a:solidFill>
                      <a:srgbClr val="70AD46"/>
                    </a:solidFill>
                  </a:endParaRPr>
                </a:p>
              </p:txBody>
            </p:sp>
            <p:grpSp>
              <p:nvGrpSpPr>
                <p:cNvPr id="18" name="Grupo 17">
                  <a:extLst>
                    <a:ext uri="{FF2B5EF4-FFF2-40B4-BE49-F238E27FC236}">
                      <a16:creationId xmlns:a16="http://schemas.microsoft.com/office/drawing/2014/main" id="{3B4B0C2D-AE8E-55C0-90FC-7C8B3D244E27}"/>
                    </a:ext>
                  </a:extLst>
                </p:cNvPr>
                <p:cNvGrpSpPr/>
                <p:nvPr/>
              </p:nvGrpSpPr>
              <p:grpSpPr>
                <a:xfrm>
                  <a:off x="2492302" y="1714507"/>
                  <a:ext cx="6422742" cy="2901254"/>
                  <a:chOff x="2051476" y="1703874"/>
                  <a:chExt cx="6422742" cy="2901254"/>
                </a:xfrm>
              </p:grpSpPr>
              <p:pic>
                <p:nvPicPr>
                  <p:cNvPr id="4" name="Imagen 3">
                    <a:extLst>
                      <a:ext uri="{FF2B5EF4-FFF2-40B4-BE49-F238E27FC236}">
                        <a16:creationId xmlns:a16="http://schemas.microsoft.com/office/drawing/2014/main" id="{7C442035-FCB7-4538-E998-AA779B52F51D}"/>
                      </a:ext>
                    </a:extLst>
                  </p:cNvPr>
                  <p:cNvPicPr>
                    <a:picLocks noChangeAspect="1"/>
                  </p:cNvPicPr>
                  <p:nvPr/>
                </p:nvPicPr>
                <p:blipFill>
                  <a:blip r:embed="rId3"/>
                  <a:stretch>
                    <a:fillRect/>
                  </a:stretch>
                </p:blipFill>
                <p:spPr>
                  <a:xfrm>
                    <a:off x="2717243" y="1703874"/>
                    <a:ext cx="5756975" cy="2747310"/>
                  </a:xfrm>
                  <a:prstGeom prst="rect">
                    <a:avLst/>
                  </a:prstGeom>
                </p:spPr>
              </p:pic>
              <p:sp>
                <p:nvSpPr>
                  <p:cNvPr id="12" name="CuadroTexto 11">
                    <a:extLst>
                      <a:ext uri="{FF2B5EF4-FFF2-40B4-BE49-F238E27FC236}">
                        <a16:creationId xmlns:a16="http://schemas.microsoft.com/office/drawing/2014/main" id="{6954DBCD-13CA-3100-8AF5-3613FA626990}"/>
                      </a:ext>
                    </a:extLst>
                  </p:cNvPr>
                  <p:cNvSpPr txBox="1"/>
                  <p:nvPr/>
                </p:nvSpPr>
                <p:spPr>
                  <a:xfrm>
                    <a:off x="2051476" y="414346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grpSp>
            <p:sp>
              <p:nvSpPr>
                <p:cNvPr id="14" name="CuadroTexto 13">
                  <a:extLst>
                    <a:ext uri="{FF2B5EF4-FFF2-40B4-BE49-F238E27FC236}">
                      <a16:creationId xmlns:a16="http://schemas.microsoft.com/office/drawing/2014/main" id="{3BAB84D9-4A8E-DEF0-E06F-10A2998A6518}"/>
                    </a:ext>
                  </a:extLst>
                </p:cNvPr>
                <p:cNvSpPr txBox="1"/>
                <p:nvPr/>
              </p:nvSpPr>
              <p:spPr>
                <a:xfrm>
                  <a:off x="4700068" y="3641352"/>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19" name="Flecha: a la derecha 18">
                  <a:extLst>
                    <a:ext uri="{FF2B5EF4-FFF2-40B4-BE49-F238E27FC236}">
                      <a16:creationId xmlns:a16="http://schemas.microsoft.com/office/drawing/2014/main" id="{DD890294-579D-6698-4B95-0425B938B8E0}"/>
                    </a:ext>
                  </a:extLst>
                </p:cNvPr>
                <p:cNvSpPr/>
                <p:nvPr/>
              </p:nvSpPr>
              <p:spPr>
                <a:xfrm>
                  <a:off x="2961368" y="2613045"/>
                  <a:ext cx="562139" cy="359700"/>
                </a:xfrm>
                <a:prstGeom prst="rightArrow">
                  <a:avLst/>
                </a:prstGeom>
                <a:solidFill>
                  <a:srgbClr val="4473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CD192C5F-1E03-8EE7-0D6C-C546B57C1469}"/>
                    </a:ext>
                  </a:extLst>
                </p:cNvPr>
                <p:cNvSpPr/>
                <p:nvPr/>
              </p:nvSpPr>
              <p:spPr>
                <a:xfrm rot="10800000">
                  <a:off x="8549606" y="2738805"/>
                  <a:ext cx="562139" cy="359700"/>
                </a:xfrm>
                <a:prstGeom prst="rightArrow">
                  <a:avLst/>
                </a:prstGeom>
                <a:solidFill>
                  <a:srgbClr val="70AD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CuadroTexto 20">
                  <a:extLst>
                    <a:ext uri="{FF2B5EF4-FFF2-40B4-BE49-F238E27FC236}">
                      <a16:creationId xmlns:a16="http://schemas.microsoft.com/office/drawing/2014/main" id="{C8C74EF7-4487-179E-5B5C-3548B61C4C4F}"/>
                    </a:ext>
                  </a:extLst>
                </p:cNvPr>
                <p:cNvSpPr txBox="1"/>
                <p:nvPr/>
              </p:nvSpPr>
              <p:spPr>
                <a:xfrm>
                  <a:off x="3764689" y="920169"/>
                  <a:ext cx="4862125" cy="707354"/>
                </a:xfrm>
                <a:prstGeom prst="rect">
                  <a:avLst/>
                </a:prstGeom>
                <a:noFill/>
              </p:spPr>
              <p:txBody>
                <a:bodyPr wrap="square">
                  <a:spAutoFit/>
                </a:bodyPr>
                <a:lstStyle/>
                <a:p>
                  <a:pPr algn="ctr"/>
                  <a:r>
                    <a:rPr lang="es-ES" sz="2000" b="1" dirty="0" err="1">
                      <a:solidFill>
                        <a:schemeClr val="accent2"/>
                      </a:solidFill>
                      <a:latin typeface="AAAAAG+AirbnbCerealApp-Book"/>
                    </a:rPr>
                    <a:t>Hidden</a:t>
                  </a:r>
                  <a:r>
                    <a:rPr lang="es-ES" sz="2000" b="1" dirty="0">
                      <a:solidFill>
                        <a:schemeClr val="accent2"/>
                      </a:solidFill>
                      <a:latin typeface="AAAAAG+AirbnbCerealApp-Book"/>
                    </a:rPr>
                    <a:t> </a:t>
                  </a:r>
                  <a:r>
                    <a:rPr lang="es-ES" sz="2000" b="1" dirty="0" err="1">
                      <a:solidFill>
                        <a:schemeClr val="accent2"/>
                      </a:solidFill>
                      <a:latin typeface="AAAAAG+AirbnbCerealApp-Book"/>
                    </a:rPr>
                    <a:t>layer</a:t>
                  </a:r>
                  <a:r>
                    <a:rPr lang="es-ES" sz="2000" b="1" dirty="0">
                      <a:solidFill>
                        <a:schemeClr val="accent2"/>
                      </a:solidFill>
                      <a:latin typeface="AAAAAG+AirbnbCerealApp-Book"/>
                    </a:rPr>
                    <a:t>(s): </a:t>
                  </a:r>
                </a:p>
                <a:p>
                  <a:pPr algn="ctr"/>
                  <a:r>
                    <a:rPr lang="es-ES" sz="2000" dirty="0" err="1">
                      <a:solidFill>
                        <a:schemeClr val="accent2"/>
                      </a:solidFill>
                      <a:latin typeface="AAAAAG+AirbnbCerealApp-Book"/>
                    </a:rPr>
                    <a:t>Learns</a:t>
                  </a:r>
                  <a:r>
                    <a:rPr lang="es-ES" sz="2000" dirty="0">
                      <a:solidFill>
                        <a:schemeClr val="accent2"/>
                      </a:solidFill>
                      <a:latin typeface="AAAAAG+AirbnbCerealApp-Book"/>
                    </a:rPr>
                    <a:t> </a:t>
                  </a:r>
                  <a:r>
                    <a:rPr lang="es-ES" sz="2000" dirty="0" err="1">
                      <a:solidFill>
                        <a:schemeClr val="accent2"/>
                      </a:solidFill>
                      <a:latin typeface="AAAAAG+AirbnbCerealApp-Book"/>
                    </a:rPr>
                    <a:t>patterns</a:t>
                  </a:r>
                  <a:r>
                    <a:rPr lang="es-ES" sz="2000" dirty="0">
                      <a:solidFill>
                        <a:schemeClr val="accent2"/>
                      </a:solidFill>
                      <a:latin typeface="AAAAAG+AirbnbCerealApp-Book"/>
                    </a:rPr>
                    <a:t> (</a:t>
                  </a:r>
                  <a:r>
                    <a:rPr lang="es-ES" sz="2000" dirty="0" err="1">
                      <a:solidFill>
                        <a:schemeClr val="accent2"/>
                      </a:solidFill>
                      <a:latin typeface="AAAAAG+AirbnbCerealApp-Book"/>
                    </a:rPr>
                    <a:t>features</a:t>
                  </a:r>
                  <a:r>
                    <a:rPr lang="es-ES" sz="2000" dirty="0">
                      <a:solidFill>
                        <a:schemeClr val="accent2"/>
                      </a:solidFill>
                      <a:latin typeface="AAAAAG+AirbnbCerealApp-Book"/>
                    </a:rPr>
                    <a:t>) in data</a:t>
                  </a:r>
                  <a:endParaRPr lang="es-ES" sz="2000" dirty="0">
                    <a:solidFill>
                      <a:schemeClr val="accent2"/>
                    </a:solidFill>
                  </a:endParaRPr>
                </a:p>
              </p:txBody>
            </p:sp>
            <p:sp>
              <p:nvSpPr>
                <p:cNvPr id="22" name="CuadroTexto 21">
                  <a:extLst>
                    <a:ext uri="{FF2B5EF4-FFF2-40B4-BE49-F238E27FC236}">
                      <a16:creationId xmlns:a16="http://schemas.microsoft.com/office/drawing/2014/main" id="{54211E56-5DE5-6F01-F6F8-BA5B36952B20}"/>
                    </a:ext>
                  </a:extLst>
                </p:cNvPr>
                <p:cNvSpPr txBox="1"/>
                <p:nvPr/>
              </p:nvSpPr>
              <p:spPr>
                <a:xfrm>
                  <a:off x="452548" y="2257165"/>
                  <a:ext cx="2789889" cy="784986"/>
                </a:xfrm>
                <a:prstGeom prst="rect">
                  <a:avLst/>
                </a:prstGeom>
                <a:noFill/>
              </p:spPr>
              <p:txBody>
                <a:bodyPr wrap="square">
                  <a:spAutoFit/>
                </a:bodyPr>
                <a:lstStyle/>
                <a:p>
                  <a:pPr algn="ctr"/>
                  <a:r>
                    <a:rPr lang="es-ES" sz="2000" b="1" dirty="0">
                      <a:solidFill>
                        <a:srgbClr val="0070C0"/>
                      </a:solidFill>
                      <a:latin typeface="AAAAAG+AirbnbCerealApp-Book"/>
                    </a:rPr>
                    <a:t>Input </a:t>
                  </a:r>
                  <a:r>
                    <a:rPr lang="es-ES" sz="2000" b="1" dirty="0" err="1">
                      <a:solidFill>
                        <a:srgbClr val="0070C0"/>
                      </a:solidFill>
                      <a:latin typeface="AAAAAG+AirbnbCerealApp-Book"/>
                    </a:rPr>
                    <a:t>layer</a:t>
                  </a:r>
                  <a:r>
                    <a:rPr lang="es-ES" sz="2000" b="1" dirty="0">
                      <a:solidFill>
                        <a:srgbClr val="0070C0"/>
                      </a:solidFill>
                      <a:latin typeface="AAAAAG+AirbnbCerealApp-Book"/>
                    </a:rPr>
                    <a:t>: </a:t>
                  </a:r>
                </a:p>
                <a:p>
                  <a:pPr algn="ctr"/>
                  <a:r>
                    <a:rPr lang="es-ES" sz="2000" dirty="0" err="1">
                      <a:solidFill>
                        <a:srgbClr val="0070C0"/>
                      </a:solidFill>
                      <a:latin typeface="AAAAAG+AirbnbCerealApp-Book"/>
                    </a:rPr>
                    <a:t>Receives</a:t>
                  </a:r>
                  <a:r>
                    <a:rPr lang="es-ES" sz="2000" dirty="0">
                      <a:solidFill>
                        <a:srgbClr val="0070C0"/>
                      </a:solidFill>
                      <a:latin typeface="AAAAAG+AirbnbCerealApp-Book"/>
                    </a:rPr>
                    <a:t> </a:t>
                  </a:r>
                  <a:r>
                    <a:rPr lang="es-ES" sz="2000" dirty="0" err="1">
                      <a:solidFill>
                        <a:srgbClr val="0070C0"/>
                      </a:solidFill>
                      <a:latin typeface="AAAAAG+AirbnbCerealApp-Book"/>
                    </a:rPr>
                    <a:t>the</a:t>
                  </a:r>
                  <a:r>
                    <a:rPr lang="es-ES" sz="2000" dirty="0">
                      <a:solidFill>
                        <a:srgbClr val="0070C0"/>
                      </a:solidFill>
                      <a:latin typeface="AAAAAG+AirbnbCerealApp-Book"/>
                    </a:rPr>
                    <a:t> data</a:t>
                  </a:r>
                  <a:endParaRPr lang="es-ES" sz="2000" dirty="0">
                    <a:solidFill>
                      <a:srgbClr val="0070C0"/>
                    </a:solidFill>
                  </a:endParaRPr>
                </a:p>
              </p:txBody>
            </p:sp>
            <p:sp>
              <p:nvSpPr>
                <p:cNvPr id="23" name="Rectángulo 22">
                  <a:extLst>
                    <a:ext uri="{FF2B5EF4-FFF2-40B4-BE49-F238E27FC236}">
                      <a16:creationId xmlns:a16="http://schemas.microsoft.com/office/drawing/2014/main" id="{38CC2178-F6BF-119D-B53C-4071735CA565}"/>
                    </a:ext>
                  </a:extLst>
                </p:cNvPr>
                <p:cNvSpPr/>
                <p:nvPr/>
              </p:nvSpPr>
              <p:spPr>
                <a:xfrm>
                  <a:off x="3489917" y="1581037"/>
                  <a:ext cx="724450" cy="2650482"/>
                </a:xfrm>
                <a:prstGeom prst="rect">
                  <a:avLst/>
                </a:prstGeom>
                <a:noFill/>
                <a:ln w="38100">
                  <a:solidFill>
                    <a:srgbClr val="4473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02ED3B8-6CB4-0D87-EDFA-229E0E92B96C}"/>
                    </a:ext>
                  </a:extLst>
                </p:cNvPr>
                <p:cNvSpPr/>
                <p:nvPr/>
              </p:nvSpPr>
              <p:spPr>
                <a:xfrm>
                  <a:off x="4901289" y="2183940"/>
                  <a:ext cx="2175918" cy="1548942"/>
                </a:xfrm>
                <a:prstGeom prst="rect">
                  <a:avLst/>
                </a:prstGeom>
                <a:noFill/>
                <a:ln w="38100">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2" name="CuadroTexto 31">
                <a:extLst>
                  <a:ext uri="{FF2B5EF4-FFF2-40B4-BE49-F238E27FC236}">
                    <a16:creationId xmlns:a16="http://schemas.microsoft.com/office/drawing/2014/main" id="{95806EE8-70A6-2917-C50B-E370CDFC1866}"/>
                  </a:ext>
                </a:extLst>
              </p:cNvPr>
              <p:cNvSpPr txBox="1"/>
              <p:nvPr/>
            </p:nvSpPr>
            <p:spPr>
              <a:xfrm>
                <a:off x="7055036" y="3838253"/>
                <a:ext cx="2107488" cy="461665"/>
              </a:xfrm>
              <a:prstGeom prst="rect">
                <a:avLst/>
              </a:prstGeom>
              <a:solidFill>
                <a:schemeClr val="bg1"/>
              </a:solidFill>
            </p:spPr>
            <p:txBody>
              <a:bodyPr wrap="square">
                <a:spAutoFit/>
              </a:bodyPr>
              <a:lstStyle/>
              <a:p>
                <a:endParaRPr lang="es-ES" sz="2400" b="1" dirty="0">
                  <a:solidFill>
                    <a:schemeClr val="accent2"/>
                  </a:solidFill>
                </a:endParaRPr>
              </a:p>
            </p:txBody>
          </p:sp>
          <p:sp>
            <p:nvSpPr>
              <p:cNvPr id="33" name="Rectángulo 32">
                <a:extLst>
                  <a:ext uri="{FF2B5EF4-FFF2-40B4-BE49-F238E27FC236}">
                    <a16:creationId xmlns:a16="http://schemas.microsoft.com/office/drawing/2014/main" id="{E72F94E0-4C46-5087-00A3-904E01A5B1B0}"/>
                  </a:ext>
                </a:extLst>
              </p:cNvPr>
              <p:cNvSpPr/>
              <p:nvPr/>
            </p:nvSpPr>
            <p:spPr>
              <a:xfrm>
                <a:off x="7899837" y="1598720"/>
                <a:ext cx="633771" cy="265048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5" name="Flecha: a la derecha 34">
              <a:extLst>
                <a:ext uri="{FF2B5EF4-FFF2-40B4-BE49-F238E27FC236}">
                  <a16:creationId xmlns:a16="http://schemas.microsoft.com/office/drawing/2014/main" id="{EAD32E82-CD32-EA56-044F-54AA0BFDF42A}"/>
                </a:ext>
              </a:extLst>
            </p:cNvPr>
            <p:cNvSpPr/>
            <p:nvPr/>
          </p:nvSpPr>
          <p:spPr>
            <a:xfrm rot="5400000">
              <a:off x="5813254" y="1839906"/>
              <a:ext cx="358041" cy="334004"/>
            </a:xfrm>
            <a:prstGeom prst="rightArrow">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37" name="Picture 2" descr="Deep Learning Neural Networks Explained in Plain English">
            <a:extLst>
              <a:ext uri="{FF2B5EF4-FFF2-40B4-BE49-F238E27FC236}">
                <a16:creationId xmlns:a16="http://schemas.microsoft.com/office/drawing/2014/main" id="{2D5E1C24-B217-2D69-D992-44052EE5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762" y="4159184"/>
            <a:ext cx="5222237" cy="2698815"/>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39" name="Rectángulo 38">
            <a:extLst>
              <a:ext uri="{FF2B5EF4-FFF2-40B4-BE49-F238E27FC236}">
                <a16:creationId xmlns:a16="http://schemas.microsoft.com/office/drawing/2014/main" id="{D6E33534-97B5-3285-A01B-9A4308BCA405}"/>
              </a:ext>
            </a:extLst>
          </p:cNvPr>
          <p:cNvSpPr/>
          <p:nvPr/>
        </p:nvSpPr>
        <p:spPr>
          <a:xfrm>
            <a:off x="4388618" y="3482806"/>
            <a:ext cx="511629" cy="479329"/>
          </a:xfrm>
          <a:prstGeom prst="rect">
            <a:avLst/>
          </a:prstGeom>
          <a:no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CuadroTexto 39">
            <a:extLst>
              <a:ext uri="{FF2B5EF4-FFF2-40B4-BE49-F238E27FC236}">
                <a16:creationId xmlns:a16="http://schemas.microsoft.com/office/drawing/2014/main" id="{F5908730-4306-E0E6-A2A7-13489D44DCCA}"/>
              </a:ext>
            </a:extLst>
          </p:cNvPr>
          <p:cNvSpPr txBox="1"/>
          <p:nvPr/>
        </p:nvSpPr>
        <p:spPr>
          <a:xfrm>
            <a:off x="1353325" y="5077797"/>
            <a:ext cx="3887977" cy="1200329"/>
          </a:xfrm>
          <a:prstGeom prst="rect">
            <a:avLst/>
          </a:prstGeom>
          <a:noFill/>
        </p:spPr>
        <p:txBody>
          <a:bodyPr wrap="square">
            <a:spAutoFit/>
          </a:bodyPr>
          <a:lstStyle/>
          <a:p>
            <a:pPr algn="just"/>
            <a:r>
              <a:rPr lang="en-US" sz="2400" b="1" i="0" u="none" strike="noStrike" baseline="0" dirty="0"/>
              <a:t>Each neuron is usually a combination of </a:t>
            </a:r>
            <a:r>
              <a:rPr lang="en-US" sz="2400" b="1" i="0" u="none" strike="noStrike" baseline="0" dirty="0">
                <a:highlight>
                  <a:srgbClr val="FFFF00"/>
                </a:highlight>
              </a:rPr>
              <a:t>linear</a:t>
            </a:r>
            <a:r>
              <a:rPr lang="en-US" sz="2400" b="1" i="0" u="none" strike="noStrike" baseline="0" dirty="0"/>
              <a:t> and/or </a:t>
            </a:r>
            <a:r>
              <a:rPr lang="en-US" sz="2400" b="1" i="0" u="none" strike="noStrike" baseline="0" dirty="0">
                <a:highlight>
                  <a:srgbClr val="00FFFF"/>
                </a:highlight>
              </a:rPr>
              <a:t>non-linear</a:t>
            </a:r>
            <a:r>
              <a:rPr lang="en-US" sz="2400" b="1" i="0" u="none" strike="noStrike" baseline="0" dirty="0"/>
              <a:t> functions </a:t>
            </a:r>
            <a:endParaRPr lang="es-ES" sz="2400" dirty="0"/>
          </a:p>
        </p:txBody>
      </p:sp>
      <p:sp>
        <p:nvSpPr>
          <p:cNvPr id="41" name="Flecha: curvada hacia la derecha 40">
            <a:extLst>
              <a:ext uri="{FF2B5EF4-FFF2-40B4-BE49-F238E27FC236}">
                <a16:creationId xmlns:a16="http://schemas.microsoft.com/office/drawing/2014/main" id="{3D4970CE-756F-94C0-EC1C-F77E492887B8}"/>
              </a:ext>
            </a:extLst>
          </p:cNvPr>
          <p:cNvSpPr/>
          <p:nvPr/>
        </p:nvSpPr>
        <p:spPr>
          <a:xfrm rot="18493389">
            <a:off x="5370653" y="3677148"/>
            <a:ext cx="548021" cy="2751583"/>
          </a:xfrm>
          <a:prstGeom prst="curvedRightArrow">
            <a:avLst>
              <a:gd name="adj1" fmla="val 0"/>
              <a:gd name="adj2" fmla="val 40940"/>
              <a:gd name="adj3" fmla="val 32233"/>
            </a:avLst>
          </a:prstGeom>
          <a:solidFill>
            <a:schemeClr val="tx1"/>
          </a:solidFill>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2" name="Rectángulo 41">
            <a:extLst>
              <a:ext uri="{FF2B5EF4-FFF2-40B4-BE49-F238E27FC236}">
                <a16:creationId xmlns:a16="http://schemas.microsoft.com/office/drawing/2014/main" id="{1C7F544D-AE29-7EB8-9E54-B27D1D18461C}"/>
              </a:ext>
            </a:extLst>
          </p:cNvPr>
          <p:cNvSpPr/>
          <p:nvPr/>
        </p:nvSpPr>
        <p:spPr>
          <a:xfrm>
            <a:off x="10257318" y="4570443"/>
            <a:ext cx="951779"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a:extLst>
              <a:ext uri="{FF2B5EF4-FFF2-40B4-BE49-F238E27FC236}">
                <a16:creationId xmlns:a16="http://schemas.microsoft.com/office/drawing/2014/main" id="{55871AEE-2235-7A60-29F7-E66449EA1DE8}"/>
              </a:ext>
            </a:extLst>
          </p:cNvPr>
          <p:cNvSpPr/>
          <p:nvPr/>
        </p:nvSpPr>
        <p:spPr>
          <a:xfrm>
            <a:off x="8512998" y="4766559"/>
            <a:ext cx="1254363" cy="1256235"/>
          </a:xfrm>
          <a:prstGeom prst="ellipse">
            <a:avLst/>
          </a:prstGeom>
          <a:solidFill>
            <a:srgbClr val="FFFF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78586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uadroTexto 34">
            <a:extLst>
              <a:ext uri="{FF2B5EF4-FFF2-40B4-BE49-F238E27FC236}">
                <a16:creationId xmlns:a16="http://schemas.microsoft.com/office/drawing/2014/main" id="{B47FFEE6-78B6-9DDA-C70C-AB42F46DC191}"/>
              </a:ext>
            </a:extLst>
          </p:cNvPr>
          <p:cNvSpPr txBox="1"/>
          <p:nvPr/>
        </p:nvSpPr>
        <p:spPr>
          <a:xfrm>
            <a:off x="5952997" y="1383188"/>
            <a:ext cx="6199064" cy="3970318"/>
          </a:xfrm>
          <a:prstGeom prst="rect">
            <a:avLst/>
          </a:prstGeom>
          <a:noFill/>
        </p:spPr>
        <p:txBody>
          <a:bodyPr wrap="square">
            <a:spAutoFit/>
          </a:bodyPr>
          <a:lstStyle/>
          <a:p>
            <a:pPr algn="just"/>
            <a:endParaRPr lang="en-US" dirty="0"/>
          </a:p>
          <a:p>
            <a:pPr marL="285750" indent="-285750" algn="just">
              <a:buFont typeface="Arial" panose="020B0604020202020204" pitchFamily="34" charset="0"/>
              <a:buChar char="•"/>
            </a:pPr>
            <a:r>
              <a:rPr lang="en-US" b="1" u="sng" dirty="0" err="1">
                <a:solidFill>
                  <a:srgbClr val="318DC9"/>
                </a:solidFill>
              </a:rPr>
              <a:t>Softmax</a:t>
            </a:r>
            <a:r>
              <a:rPr lang="en-US" dirty="0"/>
              <a:t>: Applied in multi-class* classification to obtain probabilities for each class that add up to 1.</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r>
              <a:rPr lang="en-US" b="1" u="sng" dirty="0">
                <a:solidFill>
                  <a:srgbClr val="318DC9"/>
                </a:solidFill>
              </a:rPr>
              <a:t>Sigmoid</a:t>
            </a:r>
            <a:r>
              <a:rPr lang="en-US" dirty="0"/>
              <a:t>: Employed in binary* or multi-label* classification to obtain individual probabilities for each class.</a:t>
            </a:r>
            <a:endParaRPr lang="es-ES" dirty="0"/>
          </a:p>
        </p:txBody>
      </p:sp>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1.2  Artificial neural </a:t>
            </a:r>
            <a:r>
              <a:rPr lang="es-ES" sz="3200" b="1" dirty="0" err="1">
                <a:solidFill>
                  <a:srgbClr val="002F67"/>
                </a:solidFill>
              </a:rPr>
              <a:t>networks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D9955D8-FA3A-DF18-2AE5-5E81CD140497}"/>
              </a:ext>
            </a:extLst>
          </p:cNvPr>
          <p:cNvSpPr txBox="1"/>
          <p:nvPr/>
        </p:nvSpPr>
        <p:spPr>
          <a:xfrm>
            <a:off x="122105" y="830308"/>
            <a:ext cx="3910464" cy="461665"/>
          </a:xfrm>
          <a:prstGeom prst="rect">
            <a:avLst/>
          </a:prstGeom>
          <a:noFill/>
        </p:spPr>
        <p:txBody>
          <a:bodyPr wrap="square">
            <a:spAutoFit/>
          </a:bodyPr>
          <a:lstStyle/>
          <a:p>
            <a:pPr algn="just"/>
            <a:r>
              <a:rPr lang="es-ES" sz="2400" b="1" dirty="0" err="1"/>
              <a:t>Common</a:t>
            </a:r>
            <a:r>
              <a:rPr lang="es-ES" sz="2400" b="1" dirty="0"/>
              <a:t> </a:t>
            </a:r>
            <a:r>
              <a:rPr lang="es-ES" sz="2400" b="1" dirty="0" err="1"/>
              <a:t>activation</a:t>
            </a:r>
            <a:r>
              <a:rPr lang="es-ES" sz="2400" b="1" dirty="0"/>
              <a:t> </a:t>
            </a:r>
            <a:r>
              <a:rPr lang="es-ES" sz="2400" b="1" dirty="0" err="1"/>
              <a:t>functions</a:t>
            </a:r>
            <a:endParaRPr lang="es-ES" sz="2400" b="1" dirty="0"/>
          </a:p>
        </p:txBody>
      </p:sp>
      <p:grpSp>
        <p:nvGrpSpPr>
          <p:cNvPr id="29" name="Grupo 28">
            <a:extLst>
              <a:ext uri="{FF2B5EF4-FFF2-40B4-BE49-F238E27FC236}">
                <a16:creationId xmlns:a16="http://schemas.microsoft.com/office/drawing/2014/main" id="{D0A3A639-4D3B-5DE9-3E1D-B5A804054F4F}"/>
              </a:ext>
            </a:extLst>
          </p:cNvPr>
          <p:cNvGrpSpPr/>
          <p:nvPr/>
        </p:nvGrpSpPr>
        <p:grpSpPr>
          <a:xfrm>
            <a:off x="169699" y="3277234"/>
            <a:ext cx="5550385" cy="3545154"/>
            <a:chOff x="195943" y="1490063"/>
            <a:chExt cx="6989262" cy="4460925"/>
          </a:xfrm>
        </p:grpSpPr>
        <p:pic>
          <p:nvPicPr>
            <p:cNvPr id="1034" name="Picture 10" descr="Activation Functions In Neural Networks [12 Types Use Cases] |  impulse.krombholz-infonet.de">
              <a:extLst>
                <a:ext uri="{FF2B5EF4-FFF2-40B4-BE49-F238E27FC236}">
                  <a16:creationId xmlns:a16="http://schemas.microsoft.com/office/drawing/2014/main" id="{DE53778B-C1EB-53BF-E4CF-8249AE3932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72" t="2170" r="6510" b="3861"/>
            <a:stretch/>
          </p:blipFill>
          <p:spPr bwMode="auto">
            <a:xfrm>
              <a:off x="195943" y="1581038"/>
              <a:ext cx="6989262" cy="43699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43913F0E-457A-773B-4391-A34B2B821887}"/>
                </a:ext>
              </a:extLst>
            </p:cNvPr>
            <p:cNvSpPr/>
            <p:nvPr/>
          </p:nvSpPr>
          <p:spPr>
            <a:xfrm>
              <a:off x="755780" y="1603004"/>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EFDEDD56-91CA-1151-0788-AA1855FB159B}"/>
                </a:ext>
              </a:extLst>
            </p:cNvPr>
            <p:cNvSpPr/>
            <p:nvPr/>
          </p:nvSpPr>
          <p:spPr>
            <a:xfrm>
              <a:off x="755780" y="3800976"/>
              <a:ext cx="5542383" cy="211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3" name="Rectángulo 22">
              <a:extLst>
                <a:ext uri="{FF2B5EF4-FFF2-40B4-BE49-F238E27FC236}">
                  <a16:creationId xmlns:a16="http://schemas.microsoft.com/office/drawing/2014/main" id="{D4687A34-B241-BFBA-E31B-93D0CDB2F0DE}"/>
                </a:ext>
              </a:extLst>
            </p:cNvPr>
            <p:cNvSpPr/>
            <p:nvPr/>
          </p:nvSpPr>
          <p:spPr>
            <a:xfrm>
              <a:off x="614203" y="1504189"/>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sigmoid</a:t>
              </a:r>
              <a:endParaRPr lang="es-ES" b="1" dirty="0">
                <a:solidFill>
                  <a:srgbClr val="318DC9"/>
                </a:solidFill>
              </a:endParaRPr>
            </a:p>
          </p:txBody>
        </p:sp>
        <p:sp>
          <p:nvSpPr>
            <p:cNvPr id="24" name="Rectángulo 23">
              <a:extLst>
                <a:ext uri="{FF2B5EF4-FFF2-40B4-BE49-F238E27FC236}">
                  <a16:creationId xmlns:a16="http://schemas.microsoft.com/office/drawing/2014/main" id="{948B6B26-B7F6-81D8-C1B3-8FE30F96ED47}"/>
                </a:ext>
              </a:extLst>
            </p:cNvPr>
            <p:cNvSpPr/>
            <p:nvPr/>
          </p:nvSpPr>
          <p:spPr>
            <a:xfrm>
              <a:off x="2861635" y="149006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tanh</a:t>
              </a:r>
              <a:endParaRPr lang="es-ES" b="1" dirty="0">
                <a:solidFill>
                  <a:srgbClr val="318DC9"/>
                </a:solidFill>
              </a:endParaRPr>
            </a:p>
          </p:txBody>
        </p:sp>
        <p:sp>
          <p:nvSpPr>
            <p:cNvPr id="25" name="Rectángulo 24">
              <a:extLst>
                <a:ext uri="{FF2B5EF4-FFF2-40B4-BE49-F238E27FC236}">
                  <a16:creationId xmlns:a16="http://schemas.microsoft.com/office/drawing/2014/main" id="{4049B97B-3FE8-9B62-10D0-3F1BECB1ECB0}"/>
                </a:ext>
              </a:extLst>
            </p:cNvPr>
            <p:cNvSpPr/>
            <p:nvPr/>
          </p:nvSpPr>
          <p:spPr>
            <a:xfrm>
              <a:off x="5085269" y="1553925"/>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RELU</a:t>
              </a:r>
            </a:p>
          </p:txBody>
        </p:sp>
        <p:sp>
          <p:nvSpPr>
            <p:cNvPr id="26" name="Rectángulo 25">
              <a:extLst>
                <a:ext uri="{FF2B5EF4-FFF2-40B4-BE49-F238E27FC236}">
                  <a16:creationId xmlns:a16="http://schemas.microsoft.com/office/drawing/2014/main" id="{6F4DA4F1-6523-6CDB-0444-4B5577495AE8}"/>
                </a:ext>
              </a:extLst>
            </p:cNvPr>
            <p:cNvSpPr/>
            <p:nvPr/>
          </p:nvSpPr>
          <p:spPr>
            <a:xfrm>
              <a:off x="528478" y="3727588"/>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softplus</a:t>
              </a:r>
              <a:endParaRPr lang="es-ES" b="1" dirty="0">
                <a:solidFill>
                  <a:srgbClr val="318DC9"/>
                </a:solidFill>
              </a:endParaRPr>
            </a:p>
          </p:txBody>
        </p:sp>
        <p:sp>
          <p:nvSpPr>
            <p:cNvPr id="27" name="Rectángulo 26">
              <a:extLst>
                <a:ext uri="{FF2B5EF4-FFF2-40B4-BE49-F238E27FC236}">
                  <a16:creationId xmlns:a16="http://schemas.microsoft.com/office/drawing/2014/main" id="{1B77181D-F6F1-30E2-F70A-61A6ECF320F5}"/>
                </a:ext>
              </a:extLst>
            </p:cNvPr>
            <p:cNvSpPr/>
            <p:nvPr/>
          </p:nvSpPr>
          <p:spPr>
            <a:xfrm>
              <a:off x="2861635"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solidFill>
                    <a:srgbClr val="318DC9"/>
                  </a:solidFill>
                </a:rPr>
                <a:t>leaky</a:t>
              </a:r>
              <a:r>
                <a:rPr lang="es-ES" b="1" dirty="0">
                  <a:solidFill>
                    <a:srgbClr val="318DC9"/>
                  </a:solidFill>
                </a:rPr>
                <a:t> RELU</a:t>
              </a:r>
            </a:p>
          </p:txBody>
        </p:sp>
        <p:sp>
          <p:nvSpPr>
            <p:cNvPr id="28" name="Rectángulo 27">
              <a:extLst>
                <a:ext uri="{FF2B5EF4-FFF2-40B4-BE49-F238E27FC236}">
                  <a16:creationId xmlns:a16="http://schemas.microsoft.com/office/drawing/2014/main" id="{3D2F72D6-16C8-AEFA-66C6-53559799CEFE}"/>
                </a:ext>
              </a:extLst>
            </p:cNvPr>
            <p:cNvSpPr/>
            <p:nvPr/>
          </p:nvSpPr>
          <p:spPr>
            <a:xfrm>
              <a:off x="5085268" y="3766013"/>
              <a:ext cx="1829171" cy="260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rgbClr val="318DC9"/>
                  </a:solidFill>
                </a:rPr>
                <a:t>ELU</a:t>
              </a:r>
            </a:p>
          </p:txBody>
        </p:sp>
      </p:grpSp>
      <p:pic>
        <p:nvPicPr>
          <p:cNvPr id="9" name="Picture 2" descr="Deep Learning Neural Networks Explained in Plain English">
            <a:extLst>
              <a:ext uri="{FF2B5EF4-FFF2-40B4-BE49-F238E27FC236}">
                <a16:creationId xmlns:a16="http://schemas.microsoft.com/office/drawing/2014/main" id="{30E7C310-7B96-47C5-E9EA-D79B802F6F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359"/>
          <a:stretch/>
        </p:blipFill>
        <p:spPr bwMode="auto">
          <a:xfrm>
            <a:off x="1286312" y="1287344"/>
            <a:ext cx="3616958" cy="1563436"/>
          </a:xfrm>
          <a:prstGeom prst="rect">
            <a:avLst/>
          </a:prstGeom>
          <a:noFill/>
          <a:ln w="19050">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F753A4A9-013C-72F8-F927-08DB1FC44D97}"/>
              </a:ext>
            </a:extLst>
          </p:cNvPr>
          <p:cNvSpPr/>
          <p:nvPr/>
        </p:nvSpPr>
        <p:spPr>
          <a:xfrm>
            <a:off x="3456681" y="1392593"/>
            <a:ext cx="866095" cy="125623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hacia abajo 11">
            <a:extLst>
              <a:ext uri="{FF2B5EF4-FFF2-40B4-BE49-F238E27FC236}">
                <a16:creationId xmlns:a16="http://schemas.microsoft.com/office/drawing/2014/main" id="{90CF04F6-0BE5-283C-B6F0-2B2A84476AC3}"/>
              </a:ext>
            </a:extLst>
          </p:cNvPr>
          <p:cNvSpPr/>
          <p:nvPr/>
        </p:nvSpPr>
        <p:spPr>
          <a:xfrm>
            <a:off x="3746887" y="2637615"/>
            <a:ext cx="285682" cy="461599"/>
          </a:xfrm>
          <a:prstGeom prst="downArrow">
            <a:avLst/>
          </a:prstGeom>
          <a:solidFill>
            <a:srgbClr val="8FDCF8"/>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DACC1758-6A68-DBC9-E95D-E3636D238EFA}"/>
              </a:ext>
            </a:extLst>
          </p:cNvPr>
          <p:cNvSpPr/>
          <p:nvPr/>
        </p:nvSpPr>
        <p:spPr>
          <a:xfrm>
            <a:off x="169699" y="3151109"/>
            <a:ext cx="5752636" cy="3635667"/>
          </a:xfrm>
          <a:prstGeom prst="rect">
            <a:avLst/>
          </a:prstGeom>
          <a:noFill/>
          <a:ln w="34925">
            <a:solidFill>
              <a:srgbClr val="8FDC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ECF0574B-80B6-B9EA-1261-6603E8251319}"/>
              </a:ext>
            </a:extLst>
          </p:cNvPr>
          <p:cNvSpPr txBox="1"/>
          <p:nvPr/>
        </p:nvSpPr>
        <p:spPr>
          <a:xfrm rot="20431797">
            <a:off x="5131630" y="3195631"/>
            <a:ext cx="855457" cy="646331"/>
          </a:xfrm>
          <a:prstGeom prst="rect">
            <a:avLst/>
          </a:prstGeom>
          <a:solidFill>
            <a:srgbClr val="FFFF00"/>
          </a:solidFill>
          <a:ln>
            <a:solidFill>
              <a:schemeClr val="tx1"/>
            </a:solidFill>
          </a:ln>
        </p:spPr>
        <p:txBody>
          <a:bodyPr wrap="square">
            <a:spAutoFit/>
          </a:bodyPr>
          <a:lstStyle/>
          <a:p>
            <a:pPr algn="ctr"/>
            <a:r>
              <a:rPr lang="en-US" sz="1200" b="1" dirty="0"/>
              <a:t>M</a:t>
            </a:r>
            <a:r>
              <a:rPr lang="en-US" sz="1200" b="1" i="0" u="none" strike="noStrike" baseline="0" dirty="0"/>
              <a:t>ost used</a:t>
            </a:r>
          </a:p>
          <a:p>
            <a:pPr algn="ctr"/>
            <a:r>
              <a:rPr lang="en-US" sz="1200" b="1" i="0" u="none" strike="noStrike" baseline="0" dirty="0"/>
              <a:t> in hidden layers</a:t>
            </a:r>
            <a:endParaRPr lang="es-ES" sz="1200" dirty="0"/>
          </a:p>
        </p:txBody>
      </p:sp>
      <p:sp>
        <p:nvSpPr>
          <p:cNvPr id="16" name="CuadroTexto 15">
            <a:extLst>
              <a:ext uri="{FF2B5EF4-FFF2-40B4-BE49-F238E27FC236}">
                <a16:creationId xmlns:a16="http://schemas.microsoft.com/office/drawing/2014/main" id="{7084E461-2EAC-B27B-F708-DFF47DFE407F}"/>
              </a:ext>
            </a:extLst>
          </p:cNvPr>
          <p:cNvSpPr txBox="1"/>
          <p:nvPr/>
        </p:nvSpPr>
        <p:spPr>
          <a:xfrm>
            <a:off x="5575066" y="989601"/>
            <a:ext cx="6016011" cy="646331"/>
          </a:xfrm>
          <a:prstGeom prst="rect">
            <a:avLst/>
          </a:prstGeom>
          <a:noFill/>
        </p:spPr>
        <p:txBody>
          <a:bodyPr wrap="square">
            <a:spAutoFit/>
          </a:bodyPr>
          <a:lstStyle/>
          <a:p>
            <a:pPr algn="just"/>
            <a:r>
              <a:rPr lang="en-US" dirty="0"/>
              <a:t>In classification tasks, the </a:t>
            </a:r>
            <a:r>
              <a:rPr lang="en-US" b="1" u="sng" dirty="0"/>
              <a:t>output layer</a:t>
            </a:r>
            <a:r>
              <a:rPr lang="en-US" b="1" dirty="0"/>
              <a:t> </a:t>
            </a:r>
            <a:r>
              <a:rPr lang="en-US" dirty="0"/>
              <a:t>can utilize the following functions to convert model predictions into probabilities:</a:t>
            </a:r>
          </a:p>
        </p:txBody>
      </p:sp>
      <p:grpSp>
        <p:nvGrpSpPr>
          <p:cNvPr id="19" name="Grupo 18">
            <a:extLst>
              <a:ext uri="{FF2B5EF4-FFF2-40B4-BE49-F238E27FC236}">
                <a16:creationId xmlns:a16="http://schemas.microsoft.com/office/drawing/2014/main" id="{6AFC895D-094C-17B6-A318-077789162CFF}"/>
              </a:ext>
            </a:extLst>
          </p:cNvPr>
          <p:cNvGrpSpPr/>
          <p:nvPr/>
        </p:nvGrpSpPr>
        <p:grpSpPr>
          <a:xfrm>
            <a:off x="7063325" y="2378691"/>
            <a:ext cx="4772132" cy="2173926"/>
            <a:chOff x="7270945" y="2771603"/>
            <a:chExt cx="3675416" cy="1651541"/>
          </a:xfrm>
        </p:grpSpPr>
        <p:pic>
          <p:nvPicPr>
            <p:cNvPr id="1026" name="Picture 2" descr="Softmax Activation Function Explained | by Dario Radečić | Towards Data  Science">
              <a:extLst>
                <a:ext uri="{FF2B5EF4-FFF2-40B4-BE49-F238E27FC236}">
                  <a16:creationId xmlns:a16="http://schemas.microsoft.com/office/drawing/2014/main" id="{83CB29C5-D975-3AEB-6B83-266CC9FED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02" y="2887901"/>
              <a:ext cx="2985892" cy="1535243"/>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336A4C4B-064E-617C-19CC-28B245A5EFBA}"/>
                </a:ext>
              </a:extLst>
            </p:cNvPr>
            <p:cNvSpPr txBox="1"/>
            <p:nvPr/>
          </p:nvSpPr>
          <p:spPr>
            <a:xfrm>
              <a:off x="7270945" y="2771603"/>
              <a:ext cx="1160775" cy="444256"/>
            </a:xfrm>
            <a:prstGeom prst="rect">
              <a:avLst/>
            </a:prstGeom>
            <a:solidFill>
              <a:schemeClr val="bg1"/>
            </a:solidFill>
            <a:ln>
              <a:noFill/>
            </a:ln>
          </p:spPr>
          <p:txBody>
            <a:bodyPr wrap="square">
              <a:spAutoFit/>
            </a:bodyPr>
            <a:lstStyle/>
            <a:p>
              <a:pPr algn="ctr"/>
              <a:r>
                <a:rPr lang="en-US" sz="1600" b="1" dirty="0"/>
                <a:t>Predictions (output layer)</a:t>
              </a:r>
              <a:endParaRPr lang="es-ES" sz="1600" b="1" dirty="0"/>
            </a:p>
          </p:txBody>
        </p:sp>
        <p:sp>
          <p:nvSpPr>
            <p:cNvPr id="18" name="CuadroTexto 17">
              <a:extLst>
                <a:ext uri="{FF2B5EF4-FFF2-40B4-BE49-F238E27FC236}">
                  <a16:creationId xmlns:a16="http://schemas.microsoft.com/office/drawing/2014/main" id="{7F2E7AFD-D434-3E77-E7DE-3FF831695BD6}"/>
                </a:ext>
              </a:extLst>
            </p:cNvPr>
            <p:cNvSpPr txBox="1"/>
            <p:nvPr/>
          </p:nvSpPr>
          <p:spPr>
            <a:xfrm>
              <a:off x="9687841" y="2952624"/>
              <a:ext cx="1258520" cy="257201"/>
            </a:xfrm>
            <a:prstGeom prst="rect">
              <a:avLst/>
            </a:prstGeom>
            <a:solidFill>
              <a:schemeClr val="bg1"/>
            </a:solidFill>
            <a:ln>
              <a:noFill/>
            </a:ln>
          </p:spPr>
          <p:txBody>
            <a:bodyPr wrap="square">
              <a:spAutoFit/>
            </a:bodyPr>
            <a:lstStyle/>
            <a:p>
              <a:pPr algn="ctr"/>
              <a:r>
                <a:rPr lang="en-US" sz="1600" b="1" dirty="0"/>
                <a:t>Probabilities</a:t>
              </a:r>
              <a:endParaRPr lang="es-ES" sz="1600" b="1" dirty="0"/>
            </a:p>
          </p:txBody>
        </p:sp>
      </p:grpSp>
      <p:sp>
        <p:nvSpPr>
          <p:cNvPr id="32" name="CuadroTexto 31">
            <a:extLst>
              <a:ext uri="{FF2B5EF4-FFF2-40B4-BE49-F238E27FC236}">
                <a16:creationId xmlns:a16="http://schemas.microsoft.com/office/drawing/2014/main" id="{3AF87FEF-E7C5-E780-8B66-77CD5175FA21}"/>
              </a:ext>
            </a:extLst>
          </p:cNvPr>
          <p:cNvSpPr txBox="1"/>
          <p:nvPr/>
        </p:nvSpPr>
        <p:spPr>
          <a:xfrm>
            <a:off x="8559644" y="20255"/>
            <a:ext cx="2413156" cy="738664"/>
          </a:xfrm>
          <a:prstGeom prst="rect">
            <a:avLst/>
          </a:prstGeom>
          <a:solidFill>
            <a:schemeClr val="bg1">
              <a:lumMod val="85000"/>
              <a:alpha val="80000"/>
            </a:schemeClr>
          </a:solidFill>
        </p:spPr>
        <p:txBody>
          <a:bodyPr wrap="square">
            <a:spAutoFit/>
          </a:bodyPr>
          <a:lstStyle/>
          <a:p>
            <a:pPr algn="just"/>
            <a:r>
              <a:rPr lang="en-US" sz="1400" dirty="0"/>
              <a:t>*We will discuss the different classification problems in more detail later</a:t>
            </a:r>
            <a:endParaRPr lang="es-ES" sz="1400" dirty="0"/>
          </a:p>
        </p:txBody>
      </p:sp>
      <p:sp>
        <p:nvSpPr>
          <p:cNvPr id="40" name="CuadroTexto 39">
            <a:extLst>
              <a:ext uri="{FF2B5EF4-FFF2-40B4-BE49-F238E27FC236}">
                <a16:creationId xmlns:a16="http://schemas.microsoft.com/office/drawing/2014/main" id="{AEB284A5-61BD-2F85-1571-B361FE4FA5E2}"/>
              </a:ext>
            </a:extLst>
          </p:cNvPr>
          <p:cNvSpPr txBox="1"/>
          <p:nvPr/>
        </p:nvSpPr>
        <p:spPr>
          <a:xfrm>
            <a:off x="6342065" y="2586193"/>
            <a:ext cx="821277" cy="369332"/>
          </a:xfrm>
          <a:prstGeom prst="rect">
            <a:avLst/>
          </a:prstGeom>
          <a:noFill/>
        </p:spPr>
        <p:txBody>
          <a:bodyPr wrap="square">
            <a:spAutoFit/>
          </a:bodyPr>
          <a:lstStyle/>
          <a:p>
            <a:pPr algn="ctr"/>
            <a:r>
              <a:rPr lang="es-ES" b="1" dirty="0" err="1"/>
              <a:t>Class</a:t>
            </a:r>
            <a:r>
              <a:rPr lang="es-ES" b="1" dirty="0"/>
              <a:t> </a:t>
            </a:r>
          </a:p>
        </p:txBody>
      </p:sp>
      <p:sp>
        <p:nvSpPr>
          <p:cNvPr id="41" name="CuadroTexto 40">
            <a:extLst>
              <a:ext uri="{FF2B5EF4-FFF2-40B4-BE49-F238E27FC236}">
                <a16:creationId xmlns:a16="http://schemas.microsoft.com/office/drawing/2014/main" id="{EADBE23E-92B8-EBDC-5543-C79340C9B42E}"/>
              </a:ext>
            </a:extLst>
          </p:cNvPr>
          <p:cNvSpPr txBox="1"/>
          <p:nvPr/>
        </p:nvSpPr>
        <p:spPr>
          <a:xfrm>
            <a:off x="6310770" y="2976505"/>
            <a:ext cx="941669" cy="369332"/>
          </a:xfrm>
          <a:prstGeom prst="rect">
            <a:avLst/>
          </a:prstGeom>
          <a:noFill/>
        </p:spPr>
        <p:txBody>
          <a:bodyPr wrap="square">
            <a:spAutoFit/>
          </a:bodyPr>
          <a:lstStyle/>
          <a:p>
            <a:pPr algn="ctr"/>
            <a:r>
              <a:rPr lang="es-ES" b="1" dirty="0"/>
              <a:t>Cat</a:t>
            </a:r>
          </a:p>
        </p:txBody>
      </p:sp>
      <p:sp>
        <p:nvSpPr>
          <p:cNvPr id="42" name="CuadroTexto 41">
            <a:extLst>
              <a:ext uri="{FF2B5EF4-FFF2-40B4-BE49-F238E27FC236}">
                <a16:creationId xmlns:a16="http://schemas.microsoft.com/office/drawing/2014/main" id="{81A16F9A-DF16-9229-83C8-C55196B520FA}"/>
              </a:ext>
            </a:extLst>
          </p:cNvPr>
          <p:cNvSpPr txBox="1"/>
          <p:nvPr/>
        </p:nvSpPr>
        <p:spPr>
          <a:xfrm>
            <a:off x="6319915" y="3259166"/>
            <a:ext cx="941669" cy="369332"/>
          </a:xfrm>
          <a:prstGeom prst="rect">
            <a:avLst/>
          </a:prstGeom>
          <a:noFill/>
        </p:spPr>
        <p:txBody>
          <a:bodyPr wrap="square">
            <a:spAutoFit/>
          </a:bodyPr>
          <a:lstStyle/>
          <a:p>
            <a:pPr algn="ctr"/>
            <a:r>
              <a:rPr lang="es-ES" b="1" dirty="0" err="1"/>
              <a:t>Dog</a:t>
            </a:r>
            <a:endParaRPr lang="es-ES" b="1" dirty="0"/>
          </a:p>
        </p:txBody>
      </p:sp>
      <p:sp>
        <p:nvSpPr>
          <p:cNvPr id="43" name="CuadroTexto 42">
            <a:extLst>
              <a:ext uri="{FF2B5EF4-FFF2-40B4-BE49-F238E27FC236}">
                <a16:creationId xmlns:a16="http://schemas.microsoft.com/office/drawing/2014/main" id="{7BC79B47-5DB4-C240-C8C5-4D4F7044AE75}"/>
              </a:ext>
            </a:extLst>
          </p:cNvPr>
          <p:cNvSpPr txBox="1"/>
          <p:nvPr/>
        </p:nvSpPr>
        <p:spPr>
          <a:xfrm>
            <a:off x="6321833" y="3603350"/>
            <a:ext cx="941669" cy="369332"/>
          </a:xfrm>
          <a:prstGeom prst="rect">
            <a:avLst/>
          </a:prstGeom>
          <a:noFill/>
        </p:spPr>
        <p:txBody>
          <a:bodyPr wrap="square">
            <a:spAutoFit/>
          </a:bodyPr>
          <a:lstStyle/>
          <a:p>
            <a:pPr algn="ctr"/>
            <a:r>
              <a:rPr lang="es-ES" b="1" dirty="0" err="1"/>
              <a:t>Horse</a:t>
            </a:r>
            <a:endParaRPr lang="es-ES" b="1" dirty="0"/>
          </a:p>
        </p:txBody>
      </p:sp>
      <p:sp>
        <p:nvSpPr>
          <p:cNvPr id="44" name="CuadroTexto 43">
            <a:extLst>
              <a:ext uri="{FF2B5EF4-FFF2-40B4-BE49-F238E27FC236}">
                <a16:creationId xmlns:a16="http://schemas.microsoft.com/office/drawing/2014/main" id="{7AEA4546-C069-C7F8-39C0-66320F09CE85}"/>
              </a:ext>
            </a:extLst>
          </p:cNvPr>
          <p:cNvSpPr txBox="1"/>
          <p:nvPr/>
        </p:nvSpPr>
        <p:spPr>
          <a:xfrm>
            <a:off x="6319915" y="3916976"/>
            <a:ext cx="941669" cy="369332"/>
          </a:xfrm>
          <a:prstGeom prst="rect">
            <a:avLst/>
          </a:prstGeom>
          <a:noFill/>
        </p:spPr>
        <p:txBody>
          <a:bodyPr wrap="square">
            <a:spAutoFit/>
          </a:bodyPr>
          <a:lstStyle/>
          <a:p>
            <a:pPr algn="ctr"/>
            <a:r>
              <a:rPr lang="es-ES" b="1" dirty="0" err="1"/>
              <a:t>Bird</a:t>
            </a:r>
            <a:endParaRPr lang="es-ES" b="1" dirty="0"/>
          </a:p>
        </p:txBody>
      </p:sp>
      <p:sp>
        <p:nvSpPr>
          <p:cNvPr id="1029" name="CuadroTexto 1028">
            <a:extLst>
              <a:ext uri="{FF2B5EF4-FFF2-40B4-BE49-F238E27FC236}">
                <a16:creationId xmlns:a16="http://schemas.microsoft.com/office/drawing/2014/main" id="{72980F74-A40A-C631-8739-C019E37D9942}"/>
              </a:ext>
            </a:extLst>
          </p:cNvPr>
          <p:cNvSpPr txBox="1"/>
          <p:nvPr/>
        </p:nvSpPr>
        <p:spPr>
          <a:xfrm>
            <a:off x="6342065" y="4230195"/>
            <a:ext cx="941669" cy="369332"/>
          </a:xfrm>
          <a:prstGeom prst="rect">
            <a:avLst/>
          </a:prstGeom>
          <a:noFill/>
        </p:spPr>
        <p:txBody>
          <a:bodyPr wrap="square">
            <a:spAutoFit/>
          </a:bodyPr>
          <a:lstStyle/>
          <a:p>
            <a:pPr algn="ctr"/>
            <a:r>
              <a:rPr lang="es-ES" b="1" dirty="0"/>
              <a:t>Fish</a:t>
            </a:r>
          </a:p>
        </p:txBody>
      </p:sp>
      <p:sp>
        <p:nvSpPr>
          <p:cNvPr id="1031" name="CuadroTexto 1030">
            <a:extLst>
              <a:ext uri="{FF2B5EF4-FFF2-40B4-BE49-F238E27FC236}">
                <a16:creationId xmlns:a16="http://schemas.microsoft.com/office/drawing/2014/main" id="{2AF50AB0-E4FF-19EB-913B-2F55686EDD97}"/>
              </a:ext>
            </a:extLst>
          </p:cNvPr>
          <p:cNvSpPr txBox="1"/>
          <p:nvPr/>
        </p:nvSpPr>
        <p:spPr>
          <a:xfrm>
            <a:off x="6319914" y="5568950"/>
            <a:ext cx="941669" cy="369332"/>
          </a:xfrm>
          <a:prstGeom prst="rect">
            <a:avLst/>
          </a:prstGeom>
          <a:noFill/>
        </p:spPr>
        <p:txBody>
          <a:bodyPr wrap="square">
            <a:spAutoFit/>
          </a:bodyPr>
          <a:lstStyle/>
          <a:p>
            <a:pPr algn="ctr"/>
            <a:r>
              <a:rPr lang="es-ES" b="1" dirty="0" err="1"/>
              <a:t>Class</a:t>
            </a:r>
            <a:r>
              <a:rPr lang="es-ES" b="1" dirty="0"/>
              <a:t> </a:t>
            </a:r>
          </a:p>
        </p:txBody>
      </p:sp>
      <p:sp>
        <p:nvSpPr>
          <p:cNvPr id="1032" name="CuadroTexto 1031">
            <a:extLst>
              <a:ext uri="{FF2B5EF4-FFF2-40B4-BE49-F238E27FC236}">
                <a16:creationId xmlns:a16="http://schemas.microsoft.com/office/drawing/2014/main" id="{2767DC7E-7E6C-ABA9-BAA3-653BC85B69D5}"/>
              </a:ext>
            </a:extLst>
          </p:cNvPr>
          <p:cNvSpPr txBox="1"/>
          <p:nvPr/>
        </p:nvSpPr>
        <p:spPr>
          <a:xfrm>
            <a:off x="5829250" y="6039013"/>
            <a:ext cx="1998209" cy="646331"/>
          </a:xfrm>
          <a:prstGeom prst="rect">
            <a:avLst/>
          </a:prstGeom>
          <a:noFill/>
        </p:spPr>
        <p:txBody>
          <a:bodyPr wrap="square">
            <a:spAutoFit/>
          </a:bodyPr>
          <a:lstStyle/>
          <a:p>
            <a:pPr algn="ctr"/>
            <a:r>
              <a:rPr lang="es-ES" b="1" dirty="0" err="1"/>
              <a:t>Cancer</a:t>
            </a:r>
            <a:r>
              <a:rPr lang="es-ES" b="1" dirty="0"/>
              <a:t> </a:t>
            </a:r>
          </a:p>
          <a:p>
            <a:pPr algn="ctr"/>
            <a:r>
              <a:rPr lang="es-ES" b="1" dirty="0"/>
              <a:t>diagnosis</a:t>
            </a:r>
          </a:p>
        </p:txBody>
      </p:sp>
      <p:sp>
        <p:nvSpPr>
          <p:cNvPr id="1040" name="CuadroTexto 1039">
            <a:extLst>
              <a:ext uri="{FF2B5EF4-FFF2-40B4-BE49-F238E27FC236}">
                <a16:creationId xmlns:a16="http://schemas.microsoft.com/office/drawing/2014/main" id="{42958EAF-ACB4-E803-0746-292439F9B3FD}"/>
              </a:ext>
            </a:extLst>
          </p:cNvPr>
          <p:cNvSpPr txBox="1"/>
          <p:nvPr/>
        </p:nvSpPr>
        <p:spPr>
          <a:xfrm>
            <a:off x="7108514" y="5458699"/>
            <a:ext cx="1451130" cy="584775"/>
          </a:xfrm>
          <a:prstGeom prst="rect">
            <a:avLst/>
          </a:prstGeom>
          <a:noFill/>
          <a:ln>
            <a:noFill/>
          </a:ln>
        </p:spPr>
        <p:txBody>
          <a:bodyPr wrap="square">
            <a:spAutoFit/>
          </a:bodyPr>
          <a:lstStyle/>
          <a:p>
            <a:pPr algn="ctr"/>
            <a:r>
              <a:rPr lang="en-US" sz="1600" b="1" dirty="0"/>
              <a:t>Prediction (output layer)</a:t>
            </a:r>
            <a:endParaRPr lang="es-ES" sz="1600" b="1" dirty="0"/>
          </a:p>
        </p:txBody>
      </p:sp>
      <p:grpSp>
        <p:nvGrpSpPr>
          <p:cNvPr id="1045" name="Grupo 1044">
            <a:extLst>
              <a:ext uri="{FF2B5EF4-FFF2-40B4-BE49-F238E27FC236}">
                <a16:creationId xmlns:a16="http://schemas.microsoft.com/office/drawing/2014/main" id="{E349362D-FD29-986C-DD8A-B26FF9D3F0A3}"/>
              </a:ext>
            </a:extLst>
          </p:cNvPr>
          <p:cNvGrpSpPr/>
          <p:nvPr/>
        </p:nvGrpSpPr>
        <p:grpSpPr>
          <a:xfrm>
            <a:off x="7343650" y="6153364"/>
            <a:ext cx="941669" cy="414484"/>
            <a:chOff x="7871722" y="6092774"/>
            <a:chExt cx="941669" cy="414484"/>
          </a:xfrm>
        </p:grpSpPr>
        <p:sp>
          <p:nvSpPr>
            <p:cNvPr id="1039" name="Abrir corchete 1038">
              <a:extLst>
                <a:ext uri="{FF2B5EF4-FFF2-40B4-BE49-F238E27FC236}">
                  <a16:creationId xmlns:a16="http://schemas.microsoft.com/office/drawing/2014/main" id="{12FE54A2-114B-0049-9EC4-35C3AB24DA81}"/>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1" name="Abrir corchete 1040">
              <a:extLst>
                <a:ext uri="{FF2B5EF4-FFF2-40B4-BE49-F238E27FC236}">
                  <a16:creationId xmlns:a16="http://schemas.microsoft.com/office/drawing/2014/main" id="{724B20EC-BD7C-4BD8-2110-724C8E37EF5D}"/>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2" name="CuadroTexto 1041">
              <a:extLst>
                <a:ext uri="{FF2B5EF4-FFF2-40B4-BE49-F238E27FC236}">
                  <a16:creationId xmlns:a16="http://schemas.microsoft.com/office/drawing/2014/main" id="{42CC40D4-9B08-2BE6-1A09-112B2A56AF69}"/>
                </a:ext>
              </a:extLst>
            </p:cNvPr>
            <p:cNvSpPr txBox="1"/>
            <p:nvPr/>
          </p:nvSpPr>
          <p:spPr>
            <a:xfrm>
              <a:off x="7871722" y="6100775"/>
              <a:ext cx="941669" cy="369332"/>
            </a:xfrm>
            <a:prstGeom prst="rect">
              <a:avLst/>
            </a:prstGeom>
            <a:noFill/>
          </p:spPr>
          <p:txBody>
            <a:bodyPr wrap="square">
              <a:spAutoFit/>
            </a:bodyPr>
            <a:lstStyle/>
            <a:p>
              <a:pPr algn="ctr"/>
              <a:r>
                <a:rPr lang="es-ES" b="1" dirty="0"/>
                <a:t>2.1 </a:t>
              </a:r>
            </a:p>
          </p:txBody>
        </p:sp>
      </p:grpSp>
      <p:sp>
        <p:nvSpPr>
          <p:cNvPr id="1044" name="Flecha: a la derecha 1043">
            <a:extLst>
              <a:ext uri="{FF2B5EF4-FFF2-40B4-BE49-F238E27FC236}">
                <a16:creationId xmlns:a16="http://schemas.microsoft.com/office/drawing/2014/main" id="{48A3FB24-9C5B-6A51-9ADC-306D42AD483B}"/>
              </a:ext>
            </a:extLst>
          </p:cNvPr>
          <p:cNvSpPr/>
          <p:nvPr/>
        </p:nvSpPr>
        <p:spPr>
          <a:xfrm>
            <a:off x="8182825" y="6235248"/>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46" name="Grupo 1045">
            <a:extLst>
              <a:ext uri="{FF2B5EF4-FFF2-40B4-BE49-F238E27FC236}">
                <a16:creationId xmlns:a16="http://schemas.microsoft.com/office/drawing/2014/main" id="{C9A3F4E5-784D-37D0-9956-EC1FB3237EE7}"/>
              </a:ext>
            </a:extLst>
          </p:cNvPr>
          <p:cNvGrpSpPr/>
          <p:nvPr/>
        </p:nvGrpSpPr>
        <p:grpSpPr>
          <a:xfrm>
            <a:off x="10843744" y="6080328"/>
            <a:ext cx="941669" cy="414484"/>
            <a:chOff x="7871722" y="6092774"/>
            <a:chExt cx="941669" cy="414484"/>
          </a:xfrm>
        </p:grpSpPr>
        <p:sp>
          <p:nvSpPr>
            <p:cNvPr id="1047" name="Abrir corchete 1046">
              <a:extLst>
                <a:ext uri="{FF2B5EF4-FFF2-40B4-BE49-F238E27FC236}">
                  <a16:creationId xmlns:a16="http://schemas.microsoft.com/office/drawing/2014/main" id="{BEE300E6-CF9F-710B-7CB3-36E63AABD3E3}"/>
                </a:ext>
              </a:extLst>
            </p:cNvPr>
            <p:cNvSpPr/>
            <p:nvPr/>
          </p:nvSpPr>
          <p:spPr>
            <a:xfrm flipH="1">
              <a:off x="8435074" y="6092774"/>
              <a:ext cx="134534" cy="393217"/>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8" name="Abrir corchete 1047">
              <a:extLst>
                <a:ext uri="{FF2B5EF4-FFF2-40B4-BE49-F238E27FC236}">
                  <a16:creationId xmlns:a16="http://schemas.microsoft.com/office/drawing/2014/main" id="{3C7ED77D-D4E2-F6BC-C1EB-BAA83390916F}"/>
                </a:ext>
              </a:extLst>
            </p:cNvPr>
            <p:cNvSpPr/>
            <p:nvPr/>
          </p:nvSpPr>
          <p:spPr>
            <a:xfrm>
              <a:off x="8112574" y="6092774"/>
              <a:ext cx="134534" cy="414484"/>
            </a:xfrm>
            <a:prstGeom prst="leftBracket">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49" name="CuadroTexto 1048">
              <a:extLst>
                <a:ext uri="{FF2B5EF4-FFF2-40B4-BE49-F238E27FC236}">
                  <a16:creationId xmlns:a16="http://schemas.microsoft.com/office/drawing/2014/main" id="{83AD6D71-6AB0-79A6-A130-C5B747BB1E62}"/>
                </a:ext>
              </a:extLst>
            </p:cNvPr>
            <p:cNvSpPr txBox="1"/>
            <p:nvPr/>
          </p:nvSpPr>
          <p:spPr>
            <a:xfrm>
              <a:off x="7871722" y="6100775"/>
              <a:ext cx="941669" cy="369332"/>
            </a:xfrm>
            <a:prstGeom prst="rect">
              <a:avLst/>
            </a:prstGeom>
            <a:noFill/>
          </p:spPr>
          <p:txBody>
            <a:bodyPr wrap="square">
              <a:spAutoFit/>
            </a:bodyPr>
            <a:lstStyle/>
            <a:p>
              <a:pPr algn="ctr"/>
              <a:r>
                <a:rPr lang="es-ES" b="1" dirty="0"/>
                <a:t>0.89 </a:t>
              </a:r>
            </a:p>
          </p:txBody>
        </p:sp>
      </p:grpSp>
      <p:sp>
        <p:nvSpPr>
          <p:cNvPr id="1050" name="CuadroTexto 1049">
            <a:extLst>
              <a:ext uri="{FF2B5EF4-FFF2-40B4-BE49-F238E27FC236}">
                <a16:creationId xmlns:a16="http://schemas.microsoft.com/office/drawing/2014/main" id="{7E400799-2B45-332D-1428-EB7822186A61}"/>
              </a:ext>
            </a:extLst>
          </p:cNvPr>
          <p:cNvSpPr txBox="1"/>
          <p:nvPr/>
        </p:nvSpPr>
        <p:spPr>
          <a:xfrm>
            <a:off x="10728547" y="5706440"/>
            <a:ext cx="1248879" cy="338554"/>
          </a:xfrm>
          <a:prstGeom prst="rect">
            <a:avLst/>
          </a:prstGeom>
          <a:noFill/>
          <a:ln>
            <a:noFill/>
          </a:ln>
        </p:spPr>
        <p:txBody>
          <a:bodyPr wrap="square">
            <a:spAutoFit/>
          </a:bodyPr>
          <a:lstStyle/>
          <a:p>
            <a:pPr algn="ctr"/>
            <a:r>
              <a:rPr lang="es-ES" sz="1600" b="1"/>
              <a:t>Probability</a:t>
            </a:r>
            <a:endParaRPr lang="es-ES" sz="1600" b="1" dirty="0"/>
          </a:p>
        </p:txBody>
      </p:sp>
      <p:sp>
        <p:nvSpPr>
          <p:cNvPr id="1051" name="Flecha: a la derecha 1050">
            <a:extLst>
              <a:ext uri="{FF2B5EF4-FFF2-40B4-BE49-F238E27FC236}">
                <a16:creationId xmlns:a16="http://schemas.microsoft.com/office/drawing/2014/main" id="{AC58FF13-13BE-96D0-686E-A19AA23A5632}"/>
              </a:ext>
            </a:extLst>
          </p:cNvPr>
          <p:cNvSpPr/>
          <p:nvPr/>
        </p:nvSpPr>
        <p:spPr>
          <a:xfrm>
            <a:off x="10343311" y="6175047"/>
            <a:ext cx="512197" cy="18555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53" name="Imagen 1052">
            <a:extLst>
              <a:ext uri="{FF2B5EF4-FFF2-40B4-BE49-F238E27FC236}">
                <a16:creationId xmlns:a16="http://schemas.microsoft.com/office/drawing/2014/main" id="{68173E01-F269-6D0A-5E55-AD312DA31BF0}"/>
              </a:ext>
            </a:extLst>
          </p:cNvPr>
          <p:cNvPicPr>
            <a:picLocks noChangeAspect="1"/>
          </p:cNvPicPr>
          <p:nvPr/>
        </p:nvPicPr>
        <p:blipFill rotWithShape="1">
          <a:blip r:embed="rId6"/>
          <a:srcRect l="6423"/>
          <a:stretch/>
        </p:blipFill>
        <p:spPr>
          <a:xfrm>
            <a:off x="9022631" y="5809205"/>
            <a:ext cx="1054158" cy="851146"/>
          </a:xfrm>
          <a:prstGeom prst="rect">
            <a:avLst/>
          </a:prstGeom>
        </p:spPr>
      </p:pic>
      <p:sp>
        <p:nvSpPr>
          <p:cNvPr id="1054" name="CuadroTexto 1053">
            <a:extLst>
              <a:ext uri="{FF2B5EF4-FFF2-40B4-BE49-F238E27FC236}">
                <a16:creationId xmlns:a16="http://schemas.microsoft.com/office/drawing/2014/main" id="{92E8835F-F05D-DA9C-9B78-528EAB454F57}"/>
              </a:ext>
            </a:extLst>
          </p:cNvPr>
          <p:cNvSpPr txBox="1"/>
          <p:nvPr/>
        </p:nvSpPr>
        <p:spPr>
          <a:xfrm>
            <a:off x="8670484" y="5404738"/>
            <a:ext cx="1697759" cy="338554"/>
          </a:xfrm>
          <a:prstGeom prst="rect">
            <a:avLst/>
          </a:prstGeom>
          <a:noFill/>
          <a:ln>
            <a:noFill/>
          </a:ln>
        </p:spPr>
        <p:txBody>
          <a:bodyPr wrap="square">
            <a:spAutoFit/>
          </a:bodyPr>
          <a:lstStyle/>
          <a:p>
            <a:pPr algn="ctr"/>
            <a:r>
              <a:rPr lang="en-US" sz="1600" b="1" dirty="0"/>
              <a:t>Sigmoid function</a:t>
            </a:r>
            <a:endParaRPr lang="es-ES" sz="1600" b="1" dirty="0"/>
          </a:p>
        </p:txBody>
      </p:sp>
      <p:sp>
        <p:nvSpPr>
          <p:cNvPr id="1055" name="Rectángulo 1054">
            <a:extLst>
              <a:ext uri="{FF2B5EF4-FFF2-40B4-BE49-F238E27FC236}">
                <a16:creationId xmlns:a16="http://schemas.microsoft.com/office/drawing/2014/main" id="{6DF93FF5-0EBC-1BB2-051A-713A5DC74FF4}"/>
              </a:ext>
            </a:extLst>
          </p:cNvPr>
          <p:cNvSpPr/>
          <p:nvPr/>
        </p:nvSpPr>
        <p:spPr>
          <a:xfrm>
            <a:off x="8724543" y="5763747"/>
            <a:ext cx="1577871" cy="1030162"/>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6" name="CuadroTexto 1055">
            <a:extLst>
              <a:ext uri="{FF2B5EF4-FFF2-40B4-BE49-F238E27FC236}">
                <a16:creationId xmlns:a16="http://schemas.microsoft.com/office/drawing/2014/main" id="{75078FDF-0052-8146-BA7C-2EB8AD6C31C0}"/>
              </a:ext>
            </a:extLst>
          </p:cNvPr>
          <p:cNvSpPr txBox="1"/>
          <p:nvPr/>
        </p:nvSpPr>
        <p:spPr>
          <a:xfrm>
            <a:off x="8559644" y="2416373"/>
            <a:ext cx="1788286" cy="584775"/>
          </a:xfrm>
          <a:prstGeom prst="rect">
            <a:avLst/>
          </a:prstGeom>
          <a:solidFill>
            <a:schemeClr val="bg1"/>
          </a:solidFill>
          <a:ln>
            <a:noFill/>
          </a:ln>
        </p:spPr>
        <p:txBody>
          <a:bodyPr wrap="square">
            <a:spAutoFit/>
          </a:bodyPr>
          <a:lstStyle/>
          <a:p>
            <a:pPr algn="ctr"/>
            <a:r>
              <a:rPr lang="en-US" sz="1600" b="1" dirty="0" err="1"/>
              <a:t>Softmax</a:t>
            </a:r>
            <a:r>
              <a:rPr lang="en-US" sz="1600" b="1" dirty="0"/>
              <a:t> activation function</a:t>
            </a:r>
            <a:endParaRPr lang="es-ES" sz="1600" b="1" dirty="0"/>
          </a:p>
        </p:txBody>
      </p:sp>
    </p:spTree>
    <p:extLst>
      <p:ext uri="{BB962C8B-B14F-4D97-AF65-F5344CB8AC3E}">
        <p14:creationId xmlns:p14="http://schemas.microsoft.com/office/powerpoint/2010/main" val="28153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1.3 Deep </a:t>
            </a:r>
            <a:r>
              <a:rPr lang="es-ES" sz="3200" b="1" dirty="0" err="1">
                <a:solidFill>
                  <a:srgbClr val="002F67"/>
                </a:solidFill>
              </a:rPr>
              <a:t>learning</a:t>
            </a:r>
            <a:r>
              <a:rPr lang="es-ES" sz="3200" b="1" dirty="0">
                <a:solidFill>
                  <a:srgbClr val="002F67"/>
                </a:solidFill>
              </a:rPr>
              <a:t> </a:t>
            </a:r>
            <a:r>
              <a:rPr lang="es-ES" sz="3200" b="1" dirty="0" err="1">
                <a:solidFill>
                  <a:srgbClr val="002F67"/>
                </a:solidFill>
              </a:rPr>
              <a:t>frameworks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3592F41-CF2D-4F33-BB75-3554AB97F531}"/>
              </a:ext>
            </a:extLst>
          </p:cNvPr>
          <p:cNvSpPr txBox="1"/>
          <p:nvPr/>
        </p:nvSpPr>
        <p:spPr>
          <a:xfrm>
            <a:off x="192601" y="975505"/>
            <a:ext cx="10529385" cy="2308324"/>
          </a:xfrm>
          <a:prstGeom prst="rect">
            <a:avLst/>
          </a:prstGeom>
          <a:noFill/>
        </p:spPr>
        <p:txBody>
          <a:bodyPr wrap="square">
            <a:spAutoFit/>
          </a:bodyPr>
          <a:lstStyle/>
          <a:p>
            <a:pPr algn="just"/>
            <a:r>
              <a:rPr lang="en-US" dirty="0"/>
              <a:t>A deep learning framework is a software library that simplifies the process of designing, training, and validating deep neural networks. It provides a high-level interface and a comprehensive set of tools, algorithms, and pre-defined layers to facilitate the development of complex architectures.</a:t>
            </a:r>
          </a:p>
          <a:p>
            <a:pPr algn="just"/>
            <a:endParaRPr lang="en-US" dirty="0"/>
          </a:p>
          <a:p>
            <a:pPr algn="just"/>
            <a:r>
              <a:rPr lang="en-US" dirty="0"/>
              <a:t>That way, researchers and practitioners can focus on model design, experimentation, and optimization, making the development of deep learning models more accessible and efficient. </a:t>
            </a:r>
          </a:p>
          <a:p>
            <a:pPr algn="just"/>
            <a:endParaRPr lang="en-US" dirty="0"/>
          </a:p>
          <a:p>
            <a:pPr algn="just"/>
            <a:r>
              <a:rPr lang="en-US" dirty="0"/>
              <a:t>Popular deep learning frameworks include:</a:t>
            </a:r>
            <a:endParaRPr lang="es-ES" dirty="0"/>
          </a:p>
        </p:txBody>
      </p:sp>
      <p:pic>
        <p:nvPicPr>
          <p:cNvPr id="1026" name="Picture 2" descr="TensorFlow - Wikipedia, la enciclopedia libre">
            <a:extLst>
              <a:ext uri="{FF2B5EF4-FFF2-40B4-BE49-F238E27FC236}">
                <a16:creationId xmlns:a16="http://schemas.microsoft.com/office/drawing/2014/main" id="{09D78FED-B636-3622-2665-B5D915FD8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72" y="3230850"/>
            <a:ext cx="2422655" cy="2019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book and Microsoft launch PyTorch Enterprise Support Program |  VentureBeat">
            <a:extLst>
              <a:ext uri="{FF2B5EF4-FFF2-40B4-BE49-F238E27FC236}">
                <a16:creationId xmlns:a16="http://schemas.microsoft.com/office/drawing/2014/main" id="{8A12A3A1-0740-F63C-C650-A63D15E26A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97" b="22160"/>
          <a:stretch/>
        </p:blipFill>
        <p:spPr bwMode="auto">
          <a:xfrm>
            <a:off x="5039361" y="5197758"/>
            <a:ext cx="4546978" cy="137645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GitHub - keras-team/keras: Deep Learning for humans">
            <a:extLst>
              <a:ext uri="{FF2B5EF4-FFF2-40B4-BE49-F238E27FC236}">
                <a16:creationId xmlns:a16="http://schemas.microsoft.com/office/drawing/2014/main" id="{934A330B-A2A2-0FA4-B19F-D30C786D2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145" y="3524916"/>
            <a:ext cx="3835709" cy="11123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ffe Deep Learning Framework Reviews &amp; Ratings 2023">
            <a:extLst>
              <a:ext uri="{FF2B5EF4-FFF2-40B4-BE49-F238E27FC236}">
                <a16:creationId xmlns:a16="http://schemas.microsoft.com/office/drawing/2014/main" id="{21128D31-AF5C-F0E0-FCED-ADE11D7F1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953" y="3524916"/>
            <a:ext cx="27336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apache/mxnet: Lightweight, Portable, Flexible Distributed/Mobile  Deep Learning with Dynamic, Mutation-aware Dataflow Dep Scheduler; for  Python, R, Julia, Scala, Go, Javascript and more">
            <a:extLst>
              <a:ext uri="{FF2B5EF4-FFF2-40B4-BE49-F238E27FC236}">
                <a16:creationId xmlns:a16="http://schemas.microsoft.com/office/drawing/2014/main" id="{9BEAD848-9183-25F5-6410-A039702D32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933" y="5526193"/>
            <a:ext cx="3064382" cy="1048018"/>
          </a:xfrm>
          <a:prstGeom prst="rect">
            <a:avLst/>
          </a:prstGeom>
          <a:noFill/>
          <a:extLst>
            <a:ext uri="{909E8E84-426E-40DD-AFC4-6F175D3DCCD1}">
              <a14:hiddenFill xmlns:a14="http://schemas.microsoft.com/office/drawing/2010/main">
                <a:solidFill>
                  <a:srgbClr val="FFFFFF"/>
                </a:solidFill>
              </a14:hiddenFill>
            </a:ext>
          </a:extLst>
        </p:spPr>
      </p:pic>
      <p:sp>
        <p:nvSpPr>
          <p:cNvPr id="7" name="Flecha: hacia abajo 6">
            <a:extLst>
              <a:ext uri="{FF2B5EF4-FFF2-40B4-BE49-F238E27FC236}">
                <a16:creationId xmlns:a16="http://schemas.microsoft.com/office/drawing/2014/main" id="{57780DF9-6922-246C-45D2-EEA9DEA5B1F3}"/>
              </a:ext>
            </a:extLst>
          </p:cNvPr>
          <p:cNvSpPr/>
          <p:nvPr/>
        </p:nvSpPr>
        <p:spPr>
          <a:xfrm rot="5400000">
            <a:off x="9769168" y="5635713"/>
            <a:ext cx="438433" cy="521631"/>
          </a:xfrm>
          <a:prstGeom prst="downArrow">
            <a:avLst/>
          </a:prstGeom>
          <a:solidFill>
            <a:schemeClr val="tx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3B39B684-B994-D148-3A64-0F620DF4B207}"/>
              </a:ext>
            </a:extLst>
          </p:cNvPr>
          <p:cNvSpPr txBox="1"/>
          <p:nvPr/>
        </p:nvSpPr>
        <p:spPr>
          <a:xfrm>
            <a:off x="10020862" y="5481029"/>
            <a:ext cx="2027129" cy="830997"/>
          </a:xfrm>
          <a:prstGeom prst="rect">
            <a:avLst/>
          </a:prstGeom>
          <a:noFill/>
        </p:spPr>
        <p:txBody>
          <a:bodyPr wrap="square">
            <a:spAutoFit/>
          </a:bodyPr>
          <a:lstStyle/>
          <a:p>
            <a:pPr algn="ctr"/>
            <a:r>
              <a:rPr lang="en-US" sz="2400" b="1" dirty="0"/>
              <a:t>In this bootcamp</a:t>
            </a:r>
            <a:endParaRPr lang="es-ES" sz="2400" b="1" dirty="0"/>
          </a:p>
        </p:txBody>
      </p:sp>
    </p:spTree>
    <p:extLst>
      <p:ext uri="{BB962C8B-B14F-4D97-AF65-F5344CB8AC3E}">
        <p14:creationId xmlns:p14="http://schemas.microsoft.com/office/powerpoint/2010/main" val="694277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8BF49CCE-2B1B-E898-B3A1-17BBF4448D63}"/>
              </a:ext>
            </a:extLst>
          </p:cNvPr>
          <p:cNvSpPr txBox="1"/>
          <p:nvPr/>
        </p:nvSpPr>
        <p:spPr>
          <a:xfrm>
            <a:off x="641091" y="1895335"/>
            <a:ext cx="10909818" cy="2246769"/>
          </a:xfrm>
          <a:prstGeom prst="rect">
            <a:avLst/>
          </a:prstGeom>
          <a:noFill/>
        </p:spPr>
        <p:txBody>
          <a:bodyPr wrap="square">
            <a:spAutoFit/>
          </a:bodyPr>
          <a:lstStyle/>
          <a:p>
            <a:pPr algn="ctr"/>
            <a:r>
              <a:rPr lang="es-ES" sz="8000" b="1" i="0" u="none" strike="noStrike" baseline="0" dirty="0">
                <a:solidFill>
                  <a:srgbClr val="002F67"/>
                </a:solidFill>
                <a:latin typeface="Calibri" panose="020F0502020204030204" pitchFamily="34" charset="0"/>
              </a:rPr>
              <a:t>2</a:t>
            </a:r>
            <a:endParaRPr lang="es-ES" sz="8000" b="0" i="0" u="none" strike="noStrike" baseline="0" dirty="0">
              <a:solidFill>
                <a:srgbClr val="002F67"/>
              </a:solidFill>
              <a:latin typeface="Calibri" panose="020F0502020204030204" pitchFamily="34" charset="0"/>
            </a:endParaRPr>
          </a:p>
          <a:p>
            <a:pPr algn="ctr"/>
            <a:r>
              <a:rPr lang="es-ES" sz="6000" b="1" i="0" u="none" strike="noStrike" baseline="0" dirty="0" err="1">
                <a:solidFill>
                  <a:srgbClr val="002F67"/>
                </a:solidFill>
                <a:latin typeface="Calibri" panose="020F0502020204030204" pitchFamily="34" charset="0"/>
              </a:rPr>
              <a:t>Introduction</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to</a:t>
            </a:r>
            <a:r>
              <a:rPr lang="es-ES" sz="6000" b="1" i="0" u="none" strike="noStrike" baseline="0" dirty="0">
                <a:solidFill>
                  <a:srgbClr val="002F67"/>
                </a:solidFill>
                <a:latin typeface="Calibri" panose="020F0502020204030204" pitchFamily="34" charset="0"/>
              </a:rPr>
              <a:t> </a:t>
            </a:r>
            <a:r>
              <a:rPr lang="es-ES" sz="6000" b="1" i="0" u="none" strike="noStrike" baseline="0" dirty="0" err="1">
                <a:solidFill>
                  <a:srgbClr val="002F67"/>
                </a:solidFill>
                <a:latin typeface="Calibri" panose="020F0502020204030204" pitchFamily="34" charset="0"/>
              </a:rPr>
              <a:t>PyTorch</a:t>
            </a:r>
            <a:endParaRPr lang="es-ES" sz="6000" dirty="0">
              <a:solidFill>
                <a:srgbClr val="002F67"/>
              </a:solidFill>
            </a:endParaRPr>
          </a:p>
        </p:txBody>
      </p:sp>
    </p:spTree>
    <p:extLst>
      <p:ext uri="{BB962C8B-B14F-4D97-AF65-F5344CB8AC3E}">
        <p14:creationId xmlns:p14="http://schemas.microsoft.com/office/powerpoint/2010/main" val="3763465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9B5ACC-8B8D-DEE5-56FA-BE1E17D85362}"/>
              </a:ext>
            </a:extLst>
          </p:cNvPr>
          <p:cNvSpPr txBox="1"/>
          <p:nvPr/>
        </p:nvSpPr>
        <p:spPr>
          <a:xfrm>
            <a:off x="195943" y="148612"/>
            <a:ext cx="7431158" cy="584775"/>
          </a:xfrm>
          <a:prstGeom prst="rect">
            <a:avLst/>
          </a:prstGeom>
          <a:noFill/>
        </p:spPr>
        <p:txBody>
          <a:bodyPr wrap="square" rtlCol="0">
            <a:spAutoFit/>
          </a:bodyPr>
          <a:lstStyle/>
          <a:p>
            <a:r>
              <a:rPr lang="es-ES" sz="3200" b="1" dirty="0">
                <a:solidFill>
                  <a:srgbClr val="002F67"/>
                </a:solidFill>
              </a:rPr>
              <a:t>2.1 </a:t>
            </a:r>
            <a:r>
              <a:rPr lang="es-ES" sz="3200" b="1" dirty="0" err="1">
                <a:solidFill>
                  <a:srgbClr val="002F67"/>
                </a:solidFill>
              </a:rPr>
              <a:t>Features</a:t>
            </a:r>
            <a:endParaRPr lang="es-ES" sz="3200" b="1" dirty="0">
              <a:solidFill>
                <a:srgbClr val="002F67"/>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0559A089-09C9-45FE-D6BA-1E522A30499B}"/>
              </a:ext>
            </a:extLst>
          </p:cNvPr>
          <p:cNvPicPr>
            <a:picLocks noChangeAspect="1"/>
          </p:cNvPicPr>
          <p:nvPr/>
        </p:nvPicPr>
        <p:blipFill rotWithShape="1">
          <a:blip r:embed="rId2">
            <a:extLst>
              <a:ext uri="{28A0092B-C50C-407E-A947-70E740481C1C}">
                <a14:useLocalDpi xmlns:a14="http://schemas.microsoft.com/office/drawing/2010/main" val="0"/>
              </a:ext>
            </a:extLst>
          </a:blip>
          <a:srcRect b="25227"/>
          <a:stretch/>
        </p:blipFill>
        <p:spPr>
          <a:xfrm>
            <a:off x="10972800" y="0"/>
            <a:ext cx="1236554" cy="1045384"/>
          </a:xfrm>
          <a:prstGeom prst="rect">
            <a:avLst/>
          </a:prstGeom>
        </p:spPr>
      </p:pic>
      <p:cxnSp>
        <p:nvCxnSpPr>
          <p:cNvPr id="6" name="Conector recto 5">
            <a:extLst>
              <a:ext uri="{FF2B5EF4-FFF2-40B4-BE49-F238E27FC236}">
                <a16:creationId xmlns:a16="http://schemas.microsoft.com/office/drawing/2014/main" id="{4DD1F19A-24A3-A601-3BA8-1C89F1D608EE}"/>
              </a:ext>
            </a:extLst>
          </p:cNvPr>
          <p:cNvCxnSpPr>
            <a:cxnSpLocks/>
          </p:cNvCxnSpPr>
          <p:nvPr/>
        </p:nvCxnSpPr>
        <p:spPr>
          <a:xfrm>
            <a:off x="0" y="781616"/>
            <a:ext cx="10972800" cy="17806"/>
          </a:xfrm>
          <a:prstGeom prst="line">
            <a:avLst/>
          </a:prstGeom>
          <a:ln w="76200">
            <a:gradFill flip="none" rotWithShape="1">
              <a:gsLst>
                <a:gs pos="100000">
                  <a:srgbClr val="002F67"/>
                </a:gs>
                <a:gs pos="0">
                  <a:schemeClr val="accent1">
                    <a:lumMod val="45000"/>
                    <a:lumOff val="55000"/>
                  </a:schemeClr>
                </a:gs>
                <a:gs pos="37000">
                  <a:schemeClr val="accent1">
                    <a:lumMod val="45000"/>
                    <a:lumOff val="55000"/>
                  </a:schemeClr>
                </a:gs>
                <a:gs pos="100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550CE1E9-DFB5-B13D-D899-CC2336380A6C}"/>
              </a:ext>
            </a:extLst>
          </p:cNvPr>
          <p:cNvSpPr txBox="1"/>
          <p:nvPr/>
        </p:nvSpPr>
        <p:spPr>
          <a:xfrm>
            <a:off x="195943" y="1063381"/>
            <a:ext cx="12129795" cy="2308324"/>
          </a:xfrm>
          <a:prstGeom prst="rect">
            <a:avLst/>
          </a:prstGeom>
          <a:noFill/>
        </p:spPr>
        <p:txBody>
          <a:bodyPr wrap="square">
            <a:spAutoFit/>
          </a:bodyPr>
          <a:lstStyle/>
          <a:p>
            <a:pPr marL="342900" indent="-342900">
              <a:buFont typeface="Arial" panose="020B0604020202020204" pitchFamily="34" charset="0"/>
              <a:buChar char="•"/>
            </a:pPr>
            <a:r>
              <a:rPr lang="en-US" sz="1600" dirty="0"/>
              <a:t>Originally designed and used in-house by Facebook/Meta (now </a:t>
            </a:r>
            <a:r>
              <a:rPr lang="en-US" sz="1600" b="1" u="sng" dirty="0"/>
              <a:t>open source </a:t>
            </a:r>
            <a:r>
              <a:rPr lang="en-US" sz="1600" dirty="0"/>
              <a:t>and used by companies such as </a:t>
            </a:r>
            <a:r>
              <a:rPr lang="en-US" sz="1600" u="sng" dirty="0"/>
              <a:t>Tesla</a:t>
            </a:r>
            <a:r>
              <a:rPr lang="en-US" sz="1600" dirty="0"/>
              <a:t>, </a:t>
            </a:r>
            <a:r>
              <a:rPr lang="en-US" sz="1600" u="sng" dirty="0"/>
              <a:t>Microsoft</a:t>
            </a:r>
            <a:r>
              <a:rPr lang="en-US" sz="1600" dirty="0"/>
              <a:t>, </a:t>
            </a:r>
            <a:r>
              <a:rPr lang="en-US" sz="1600" u="sng" dirty="0"/>
              <a:t>OpenAI</a:t>
            </a:r>
            <a:r>
              <a:rPr lang="en-US" sz="1600" dirty="0"/>
              <a: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 </a:t>
            </a:r>
            <a:r>
              <a:rPr lang="en-US" sz="1600" dirty="0" err="1"/>
              <a:t>PyTorch</a:t>
            </a:r>
            <a:r>
              <a:rPr lang="en-US" sz="1600" dirty="0"/>
              <a:t> stands out for its ability to work with </a:t>
            </a:r>
            <a:r>
              <a:rPr lang="en-US" sz="1600" b="1" u="sng" dirty="0"/>
              <a:t>large datasets </a:t>
            </a:r>
            <a:r>
              <a:rPr lang="en-US" sz="1600" dirty="0"/>
              <a:t>at a </a:t>
            </a:r>
            <a:r>
              <a:rPr lang="en-US" sz="1600" b="1" u="sng" dirty="0"/>
              <a:t>fast speed </a:t>
            </a:r>
            <a:r>
              <a:rPr lang="en-US" sz="1600" dirty="0"/>
              <a:t>(high-performance)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With </a:t>
            </a:r>
            <a:r>
              <a:rPr lang="en-US" sz="1600" dirty="0" err="1"/>
              <a:t>PyTorch</a:t>
            </a:r>
            <a:r>
              <a:rPr lang="en-US" sz="1600" dirty="0"/>
              <a:t>, you can seamlessly implement the </a:t>
            </a:r>
            <a:r>
              <a:rPr lang="en-US" sz="1600" b="1" u="sng" dirty="0"/>
              <a:t>end-to-end workflow </a:t>
            </a:r>
            <a:r>
              <a:rPr lang="en-US" sz="1600" dirty="0"/>
              <a:t>of data preprocessing, model development, hyperparameter tuning, training, evaluation, deployment, and integration into your application or cloud infrastructure</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Able to access many </a:t>
            </a:r>
            <a:r>
              <a:rPr lang="en-US" sz="1600" b="1" u="sng" dirty="0"/>
              <a:t>pre-built deep learning models </a:t>
            </a:r>
            <a:r>
              <a:rPr lang="en-US" sz="1600" dirty="0"/>
              <a:t>(Torch Hub/ </a:t>
            </a:r>
            <a:r>
              <a:rPr lang="en-US" sz="1600" dirty="0" err="1"/>
              <a:t>torchvision.models</a:t>
            </a:r>
            <a:r>
              <a:rPr lang="en-US" sz="1600" dirty="0"/>
              <a:t>)</a:t>
            </a:r>
          </a:p>
          <a:p>
            <a:endParaRPr lang="en-US" sz="1600" dirty="0"/>
          </a:p>
        </p:txBody>
      </p:sp>
      <p:pic>
        <p:nvPicPr>
          <p:cNvPr id="7" name="Imagen 6">
            <a:extLst>
              <a:ext uri="{FF2B5EF4-FFF2-40B4-BE49-F238E27FC236}">
                <a16:creationId xmlns:a16="http://schemas.microsoft.com/office/drawing/2014/main" id="{E4C24DE3-1E6C-E2DB-D240-AC0FCC96CBC9}"/>
              </a:ext>
            </a:extLst>
          </p:cNvPr>
          <p:cNvPicPr>
            <a:picLocks noChangeAspect="1"/>
          </p:cNvPicPr>
          <p:nvPr/>
        </p:nvPicPr>
        <p:blipFill rotWithShape="1">
          <a:blip r:embed="rId3"/>
          <a:srcRect l="1369"/>
          <a:stretch/>
        </p:blipFill>
        <p:spPr>
          <a:xfrm>
            <a:off x="7408505" y="3297406"/>
            <a:ext cx="4423233" cy="2778978"/>
          </a:xfrm>
          <a:prstGeom prst="rect">
            <a:avLst/>
          </a:prstGeom>
          <a:ln>
            <a:solidFill>
              <a:schemeClr val="tx1"/>
            </a:solidFill>
          </a:ln>
        </p:spPr>
      </p:pic>
      <p:sp>
        <p:nvSpPr>
          <p:cNvPr id="8" name="CuadroTexto 7">
            <a:extLst>
              <a:ext uri="{FF2B5EF4-FFF2-40B4-BE49-F238E27FC236}">
                <a16:creationId xmlns:a16="http://schemas.microsoft.com/office/drawing/2014/main" id="{9ED16D09-F923-B955-420A-AA63C24C3AF8}"/>
              </a:ext>
            </a:extLst>
          </p:cNvPr>
          <p:cNvSpPr txBox="1"/>
          <p:nvPr/>
        </p:nvSpPr>
        <p:spPr>
          <a:xfrm>
            <a:off x="6918648" y="6062125"/>
            <a:ext cx="5626359" cy="646331"/>
          </a:xfrm>
          <a:prstGeom prst="rect">
            <a:avLst/>
          </a:prstGeom>
          <a:noFill/>
        </p:spPr>
        <p:txBody>
          <a:bodyPr wrap="square">
            <a:spAutoFit/>
          </a:bodyPr>
          <a:lstStyle/>
          <a:p>
            <a:pPr algn="ctr"/>
            <a:r>
              <a:rPr lang="en-US" i="1" dirty="0"/>
              <a:t>Comparing the Time-Based Interest in TensorFlow vs </a:t>
            </a:r>
            <a:r>
              <a:rPr lang="en-US" i="1" dirty="0" err="1"/>
              <a:t>PyTorch</a:t>
            </a:r>
            <a:r>
              <a:rPr lang="en-US" i="1" dirty="0"/>
              <a:t> (June 2018 - June 2023) using Google Trends</a:t>
            </a:r>
            <a:endParaRPr lang="es-ES" i="1" dirty="0"/>
          </a:p>
        </p:txBody>
      </p:sp>
      <p:sp>
        <p:nvSpPr>
          <p:cNvPr id="9" name="CuadroTexto 8">
            <a:extLst>
              <a:ext uri="{FF2B5EF4-FFF2-40B4-BE49-F238E27FC236}">
                <a16:creationId xmlns:a16="http://schemas.microsoft.com/office/drawing/2014/main" id="{46C59EC1-1149-5666-1B30-9428BC20C5B0}"/>
              </a:ext>
            </a:extLst>
          </p:cNvPr>
          <p:cNvSpPr txBox="1"/>
          <p:nvPr/>
        </p:nvSpPr>
        <p:spPr>
          <a:xfrm>
            <a:off x="648558" y="4025175"/>
            <a:ext cx="5777498" cy="1323439"/>
          </a:xfrm>
          <a:prstGeom prst="rect">
            <a:avLst/>
          </a:prstGeom>
          <a:noFill/>
        </p:spPr>
        <p:txBody>
          <a:bodyPr wrap="square">
            <a:spAutoFit/>
          </a:bodyPr>
          <a:lstStyle/>
          <a:p>
            <a:pPr marL="342900" indent="-342900" algn="just">
              <a:buFont typeface="Courier New" panose="02070309020205020404" pitchFamily="49" charset="0"/>
              <a:buChar char="o"/>
            </a:pPr>
            <a:r>
              <a:rPr lang="en-US" sz="1600" dirty="0"/>
              <a:t>GPUs (Graphics Processing Units) are powerful hardware components known for their parallel processing capabilities</a:t>
            </a:r>
          </a:p>
          <a:p>
            <a:pPr marL="342900" indent="-342900" algn="just">
              <a:buFont typeface="Courier New" panose="02070309020205020404" pitchFamily="49" charset="0"/>
              <a:buChar char="o"/>
            </a:pPr>
            <a:endParaRPr lang="en-US" sz="1600" dirty="0"/>
          </a:p>
          <a:p>
            <a:pPr marL="342900" indent="-342900" algn="just">
              <a:buFont typeface="Courier New" panose="02070309020205020404" pitchFamily="49" charset="0"/>
              <a:buChar char="o"/>
            </a:pPr>
            <a:r>
              <a:rPr lang="en-US" sz="1600" dirty="0"/>
              <a:t>GPU acceleration in </a:t>
            </a:r>
            <a:r>
              <a:rPr lang="en-US" sz="1600" dirty="0" err="1"/>
              <a:t>PyTorch</a:t>
            </a:r>
            <a:r>
              <a:rPr lang="en-US" sz="1600" dirty="0"/>
              <a:t> enables faster training, efficient inference, scalability, and drives deep learning advancements</a:t>
            </a:r>
          </a:p>
        </p:txBody>
      </p:sp>
      <p:pic>
        <p:nvPicPr>
          <p:cNvPr id="1026" name="Picture 2" descr="PyTorch | NVIDIA NGC">
            <a:extLst>
              <a:ext uri="{FF2B5EF4-FFF2-40B4-BE49-F238E27FC236}">
                <a16:creationId xmlns:a16="http://schemas.microsoft.com/office/drawing/2014/main" id="{F7A395CE-33C1-093A-E3B9-277152203A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543" b="34090"/>
          <a:stretch/>
        </p:blipFill>
        <p:spPr bwMode="auto">
          <a:xfrm>
            <a:off x="235801" y="5348614"/>
            <a:ext cx="6750291" cy="122996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7C39797F-79C5-8254-6D18-98AFC3108E35}"/>
              </a:ext>
            </a:extLst>
          </p:cNvPr>
          <p:cNvSpPr txBox="1"/>
          <p:nvPr/>
        </p:nvSpPr>
        <p:spPr>
          <a:xfrm>
            <a:off x="195943" y="3303384"/>
            <a:ext cx="6830008" cy="584775"/>
          </a:xfrm>
          <a:prstGeom prst="rect">
            <a:avLst/>
          </a:prstGeom>
          <a:noFill/>
        </p:spPr>
        <p:txBody>
          <a:bodyPr wrap="square">
            <a:spAutoFit/>
          </a:bodyPr>
          <a:lstStyle/>
          <a:p>
            <a:pPr marL="342900" indent="-342900">
              <a:buFont typeface="Arial" panose="020B0604020202020204" pitchFamily="34" charset="0"/>
              <a:buChar char="•"/>
            </a:pPr>
            <a:r>
              <a:rPr lang="en-US" sz="1600" b="1" u="sng" dirty="0" err="1"/>
              <a:t>PyTorch's</a:t>
            </a:r>
            <a:r>
              <a:rPr lang="en-US" sz="1600" b="1" u="sng" dirty="0"/>
              <a:t> integration with NVIDIA CUDA </a:t>
            </a:r>
            <a:r>
              <a:rPr lang="en-US" sz="1600" dirty="0"/>
              <a:t>allows users to leverage GPUs for accelerated deep learning tasks:</a:t>
            </a:r>
            <a:endParaRPr lang="es-ES" sz="1600" dirty="0"/>
          </a:p>
        </p:txBody>
      </p:sp>
    </p:spTree>
    <p:extLst>
      <p:ext uri="{BB962C8B-B14F-4D97-AF65-F5344CB8AC3E}">
        <p14:creationId xmlns:p14="http://schemas.microsoft.com/office/powerpoint/2010/main" val="397239104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1803</TotalTime>
  <Words>1561</Words>
  <Application>Microsoft Office PowerPoint</Application>
  <PresentationFormat>Panorámica</PresentationFormat>
  <Paragraphs>251</Paragraphs>
  <Slides>18</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AAAAAG+AirbnbCerealApp-Book</vt:lpstr>
      <vt:lpstr>Arial</vt:lpstr>
      <vt:lpstr>Bradley Hand ITC</vt:lpstr>
      <vt:lpstr>Calibri</vt:lpstr>
      <vt:lpstr>Calibri Light</vt:lpstr>
      <vt:lpstr>Consolas</vt:lpstr>
      <vt:lpstr>Courier New</vt:lpstr>
      <vt:lpstr>Söhne Mono</vt:lpstr>
      <vt:lpstr>Tema de Office</vt:lpstr>
      <vt:lpstr>Deep Learning with PyTorch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Rosa Rodríguez Luque</dc:creator>
  <cp:lastModifiedBy>María Rosa Rodríguez Luque</cp:lastModifiedBy>
  <cp:revision>111</cp:revision>
  <dcterms:created xsi:type="dcterms:W3CDTF">2023-06-17T23:27:51Z</dcterms:created>
  <dcterms:modified xsi:type="dcterms:W3CDTF">2023-06-22T17:17:58Z</dcterms:modified>
</cp:coreProperties>
</file>